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9"/>
  </p:notesMasterIdLst>
  <p:sldIdLst>
    <p:sldId id="259" r:id="rId5"/>
    <p:sldId id="546" r:id="rId6"/>
    <p:sldId id="547" r:id="rId7"/>
    <p:sldId id="590" r:id="rId8"/>
    <p:sldId id="592" r:id="rId9"/>
    <p:sldId id="603" r:id="rId10"/>
    <p:sldId id="716" r:id="rId11"/>
    <p:sldId id="597" r:id="rId12"/>
    <p:sldId id="606" r:id="rId13"/>
    <p:sldId id="717" r:id="rId14"/>
    <p:sldId id="607" r:id="rId15"/>
    <p:sldId id="789" r:id="rId16"/>
    <p:sldId id="608" r:id="rId17"/>
    <p:sldId id="610" r:id="rId18"/>
    <p:sldId id="611" r:id="rId19"/>
    <p:sldId id="719" r:id="rId20"/>
    <p:sldId id="720" r:id="rId21"/>
    <p:sldId id="616" r:id="rId22"/>
    <p:sldId id="723" r:id="rId23"/>
    <p:sldId id="622" r:id="rId24"/>
    <p:sldId id="788" r:id="rId25"/>
    <p:sldId id="776" r:id="rId26"/>
    <p:sldId id="777" r:id="rId27"/>
    <p:sldId id="790" r:id="rId28"/>
    <p:sldId id="625" r:id="rId29"/>
    <p:sldId id="626" r:id="rId30"/>
    <p:sldId id="730" r:id="rId31"/>
    <p:sldId id="731" r:id="rId32"/>
    <p:sldId id="732" r:id="rId33"/>
    <p:sldId id="733" r:id="rId34"/>
    <p:sldId id="798" r:id="rId35"/>
    <p:sldId id="797" r:id="rId36"/>
    <p:sldId id="734" r:id="rId37"/>
    <p:sldId id="736" r:id="rId38"/>
    <p:sldId id="737" r:id="rId39"/>
    <p:sldId id="750" r:id="rId40"/>
    <p:sldId id="745" r:id="rId41"/>
    <p:sldId id="746" r:id="rId42"/>
    <p:sldId id="791" r:id="rId43"/>
    <p:sldId id="792" r:id="rId44"/>
    <p:sldId id="793" r:id="rId45"/>
    <p:sldId id="794" r:id="rId46"/>
    <p:sldId id="795" r:id="rId47"/>
    <p:sldId id="796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2528" autoAdjust="0"/>
  </p:normalViewPr>
  <p:slideViewPr>
    <p:cSldViewPr snapToGrid="0">
      <p:cViewPr varScale="1">
        <p:scale>
          <a:sx n="105" d="100"/>
          <a:sy n="105" d="100"/>
        </p:scale>
        <p:origin x="1565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E93E5-E9BC-49F9-A94E-E91E68E23AA7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EFC8E-3A82-48C6-B6C4-BE76ED8641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4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vS2gjMMXBQ&amp;t=4s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3594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nl-NL" altLang="nl-NL" dirty="0" smtClean="0"/>
              <a:t>Allerlei organismes in NCBI</a:t>
            </a:r>
          </a:p>
          <a:p>
            <a:pPr eaLnBrk="1" hangingPunct="1"/>
            <a:r>
              <a:rPr lang="nl-NL" altLang="nl-NL" dirty="0" smtClean="0"/>
              <a:t>Iedere 18 maanden verdubbeld</a:t>
            </a:r>
          </a:p>
          <a:p>
            <a:pPr eaLnBrk="1" hangingPunct="1"/>
            <a:r>
              <a:rPr lang="nl-NL" altLang="nl-NL" dirty="0" err="1" smtClean="0"/>
              <a:t>Blasten</a:t>
            </a:r>
            <a:r>
              <a:rPr lang="nl-NL" altLang="nl-NL" dirty="0" smtClean="0"/>
              <a:t>: DNA-sequenties vergelijken, </a:t>
            </a:r>
            <a:r>
              <a:rPr lang="nl-NL" altLang="nl-NL" dirty="0" err="1" smtClean="0"/>
              <a:t>az</a:t>
            </a:r>
            <a:r>
              <a:rPr lang="nl-NL" altLang="nl-NL" dirty="0" smtClean="0"/>
              <a:t>-sequenties vergelijken, domeinen zoeken </a:t>
            </a:r>
          </a:p>
          <a:p>
            <a:pPr eaLnBrk="1" hangingPunct="1"/>
            <a:endParaRPr lang="nl-NL" alt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D782B1-C8CA-4A09-84A2-A1C259E30B21}" type="slidenum">
              <a:rPr lang="nl-NL" smtClean="0"/>
              <a:pPr>
                <a:defRPr/>
              </a:pPr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0664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dirty="0" smtClean="0"/>
              <a:t>Eiwitten zijn de dingen die het werk doen in de cel, niet de genen.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FC8E-3A82-48C6-B6C4-BE76ED8641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53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De gekleurde stipjes in het figuur representeren </a:t>
            </a:r>
            <a:r>
              <a:rPr lang="nl-NL" dirty="0" err="1" smtClean="0"/>
              <a:t>gen-producten</a:t>
            </a:r>
            <a:r>
              <a:rPr lang="nl-NL" dirty="0" smtClean="0"/>
              <a:t> met</a:t>
            </a:r>
            <a:r>
              <a:rPr lang="nl-NL" baseline="0" dirty="0" smtClean="0"/>
              <a:t> een cellulaire functie weergegeven in dezelfde kleur.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7108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err="1" smtClean="0">
                <a:latin typeface="+mn-lt"/>
                <a:sym typeface="Wingdings" panose="05000000000000000000" pitchFamily="2" charset="2"/>
              </a:rPr>
              <a:t>Bv</a:t>
            </a:r>
            <a:r>
              <a:rPr lang="en-US" sz="1200" dirty="0" smtClean="0">
                <a:latin typeface="+mn-lt"/>
                <a:sym typeface="Wingdings" panose="05000000000000000000" pitchFamily="2" charset="2"/>
              </a:rPr>
              <a:t>. Bacterial </a:t>
            </a:r>
            <a:r>
              <a:rPr lang="en-US" sz="1200" dirty="0" err="1" smtClean="0">
                <a:latin typeface="+mn-lt"/>
                <a:sym typeface="Wingdings" panose="05000000000000000000" pitchFamily="2" charset="2"/>
              </a:rPr>
              <a:t>Biothreats</a:t>
            </a:r>
            <a:r>
              <a:rPr lang="en-US" sz="1200" dirty="0" smtClean="0">
                <a:latin typeface="+mn-lt"/>
                <a:sym typeface="Wingdings" panose="05000000000000000000" pitchFamily="2" charset="2"/>
              </a:rPr>
              <a:t>  Use protein screening methods (</a:t>
            </a:r>
            <a:r>
              <a:rPr lang="en-US" sz="1200" dirty="0" err="1" smtClean="0">
                <a:latin typeface="+mn-lt"/>
                <a:sym typeface="Wingdings" panose="05000000000000000000" pitchFamily="2" charset="2"/>
              </a:rPr>
              <a:t>Luminex</a:t>
            </a:r>
            <a:r>
              <a:rPr lang="en-US" sz="1200" dirty="0" smtClean="0">
                <a:latin typeface="+mn-lt"/>
                <a:sym typeface="Wingdings" panose="05000000000000000000" pitchFamily="2" charset="2"/>
              </a:rPr>
              <a:t>)</a:t>
            </a:r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Stukje ethiek, eventueel extra: komisch </a:t>
            </a:r>
            <a:r>
              <a:rPr lang="nl-NL" dirty="0" err="1" smtClean="0"/>
              <a:t>american</a:t>
            </a:r>
            <a:r>
              <a:rPr lang="nl-NL" dirty="0" smtClean="0"/>
              <a:t>,</a:t>
            </a:r>
            <a:r>
              <a:rPr lang="nl-NL" baseline="0" dirty="0" smtClean="0"/>
              <a:t> </a:t>
            </a:r>
            <a:r>
              <a:rPr lang="nl-NL" dirty="0" smtClean="0"/>
              <a:t>Steven Colbert</a:t>
            </a:r>
          </a:p>
          <a:p>
            <a:r>
              <a:rPr lang="nl-NL" dirty="0" smtClean="0">
                <a:hlinkClick r:id="rId3"/>
              </a:rPr>
              <a:t>https://www.youtube.com/watch?v=yvS2gjMMXBQ&amp;t=4s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FC8E-3A82-48C6-B6C4-BE76ED8641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3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50E68-1DA1-7749-89F8-62C3E1ECFDF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646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CE954789-C895-4813-894F-4D590EE90FD2}" type="slidenum">
              <a:rPr lang="en-US" altLang="en-US" sz="1200">
                <a:latin typeface="Times New Roman" pitchFamily="18" charset="0"/>
              </a:rPr>
              <a:pPr algn="r"/>
              <a:t>23</a:t>
            </a:fld>
            <a:endParaRPr lang="en-US" altLang="en-US" sz="1200" dirty="0">
              <a:latin typeface="Times New Roman" pitchFamily="18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7543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D7D28A7-3712-49ED-9A0A-B1B67BFB3E83}" type="slidenum">
              <a:rPr lang="nl-NL" altLang="nl-NL" smtClean="0"/>
              <a:pPr eaLnBrk="1" hangingPunct="1"/>
              <a:t>25</a:t>
            </a:fld>
            <a:endParaRPr lang="nl-NL" altLang="nl-NL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nl-NL" altLang="nl-NL" dirty="0" smtClean="0"/>
              <a:t>Regulatie: wanneer wordt welk eiwit gemaakt.</a:t>
            </a:r>
          </a:p>
        </p:txBody>
      </p:sp>
    </p:spTree>
    <p:extLst>
      <p:ext uri="{BB962C8B-B14F-4D97-AF65-F5344CB8AC3E}">
        <p14:creationId xmlns:p14="http://schemas.microsoft.com/office/powerpoint/2010/main" val="2056467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26A8DC0-7EA9-4525-BB15-92C0AB8C0DDC}" type="slidenum">
              <a:rPr lang="nl-NL" altLang="nl-NL" smtClean="0"/>
              <a:pPr eaLnBrk="1" hangingPunct="1"/>
              <a:t>26</a:t>
            </a:fld>
            <a:endParaRPr lang="nl-NL" altLang="nl-NL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nl-NL" altLang="nl-NL" dirty="0" smtClean="0"/>
              <a:t>Minder humane genen dan oorspronkelijk gedacht, maar iets meer dan de fruitvlieg.</a:t>
            </a:r>
          </a:p>
          <a:p>
            <a:pPr eaLnBrk="1" hangingPunct="1"/>
            <a:r>
              <a:rPr lang="nl-NL" altLang="nl-NL" dirty="0" smtClean="0"/>
              <a:t>Grote intronen, veel repetitief DNA.</a:t>
            </a:r>
          </a:p>
          <a:p>
            <a:pPr eaLnBrk="1" hangingPunct="1"/>
            <a:r>
              <a:rPr lang="nl-NL" altLang="nl-NL" dirty="0" smtClean="0"/>
              <a:t>Bij de mens werden eerst 50.000-100.000 genen verwacht., gezien het grote aantal eiwitten in de mens. Steeds naar beneden bijgesteld.</a:t>
            </a:r>
          </a:p>
          <a:p>
            <a:pPr eaLnBrk="1" hangingPunct="1"/>
            <a:r>
              <a:rPr lang="nl-NL" altLang="nl-NL" dirty="0" smtClean="0"/>
              <a:t>Verschillen:</a:t>
            </a:r>
          </a:p>
          <a:p>
            <a:pPr eaLnBrk="1" hangingPunct="1"/>
            <a:r>
              <a:rPr lang="nl-NL" altLang="nl-NL" dirty="0" smtClean="0"/>
              <a:t>Subtielere regulering (dank zij non-</a:t>
            </a:r>
            <a:r>
              <a:rPr lang="nl-NL" altLang="nl-NL" dirty="0" err="1" smtClean="0"/>
              <a:t>coding</a:t>
            </a:r>
            <a:r>
              <a:rPr lang="nl-NL" altLang="nl-NL" dirty="0" smtClean="0"/>
              <a:t> DNA)</a:t>
            </a:r>
          </a:p>
          <a:p>
            <a:pPr eaLnBrk="1" hangingPunct="1"/>
            <a:r>
              <a:rPr lang="nl-NL" altLang="nl-NL" dirty="0" err="1" smtClean="0"/>
              <a:t>Alternative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splicing</a:t>
            </a:r>
            <a:r>
              <a:rPr lang="nl-NL" altLang="nl-NL" dirty="0" smtClean="0"/>
              <a:t> (75 % van de genen met meer </a:t>
            </a:r>
            <a:r>
              <a:rPr lang="nl-NL" altLang="nl-NL" dirty="0" err="1" smtClean="0"/>
              <a:t>exons</a:t>
            </a:r>
            <a:r>
              <a:rPr lang="nl-NL" altLang="nl-NL" dirty="0" smtClean="0"/>
              <a:t>!), drie eiwitten per gen leidt tot 75.000 eiwitten</a:t>
            </a:r>
          </a:p>
          <a:p>
            <a:pPr eaLnBrk="1" hangingPunct="1"/>
            <a:r>
              <a:rPr lang="nl-NL" altLang="nl-NL" dirty="0" smtClean="0"/>
              <a:t>Verschillende functies door verschillen in post-</a:t>
            </a:r>
            <a:r>
              <a:rPr lang="nl-NL" altLang="nl-NL" dirty="0" err="1" smtClean="0"/>
              <a:t>translationele</a:t>
            </a:r>
            <a:r>
              <a:rPr lang="nl-NL" altLang="nl-NL" dirty="0" smtClean="0"/>
              <a:t> modificaties</a:t>
            </a:r>
          </a:p>
          <a:p>
            <a:pPr eaLnBrk="1" hangingPunct="1"/>
            <a:r>
              <a:rPr lang="nl-NL" altLang="nl-NL" dirty="0" smtClean="0"/>
              <a:t>Interacties tussen eiwitten leidt tot meer functies</a:t>
            </a:r>
          </a:p>
          <a:p>
            <a:pPr eaLnBrk="1" hangingPunct="1"/>
            <a:r>
              <a:rPr lang="nl-NL" altLang="nl-NL" dirty="0" smtClean="0"/>
              <a:t>Gene-</a:t>
            </a:r>
            <a:r>
              <a:rPr lang="nl-NL" altLang="nl-NL" dirty="0" err="1" smtClean="0"/>
              <a:t>density</a:t>
            </a:r>
            <a:r>
              <a:rPr lang="nl-NL" altLang="nl-NL" dirty="0" smtClean="0"/>
              <a:t>: heel veel intronen, regulerende sequenties, en ook heel veel </a:t>
            </a:r>
            <a:r>
              <a:rPr lang="nl-NL" altLang="nl-NL" b="1" i="1" u="sng" dirty="0" smtClean="0"/>
              <a:t>non-</a:t>
            </a:r>
            <a:r>
              <a:rPr lang="nl-NL" altLang="nl-NL" b="1" i="1" u="sng" dirty="0" err="1" smtClean="0"/>
              <a:t>coding</a:t>
            </a:r>
            <a:r>
              <a:rPr lang="nl-NL" altLang="nl-NL" b="1" i="1" u="sng" dirty="0" smtClean="0"/>
              <a:t> DNA</a:t>
            </a:r>
            <a:r>
              <a:rPr lang="nl-NL" altLang="nl-NL" b="1" dirty="0" smtClean="0"/>
              <a:t>. </a:t>
            </a:r>
            <a:r>
              <a:rPr lang="nl-NL" altLang="nl-NL" dirty="0" smtClean="0"/>
              <a:t>Zie volgende slides</a:t>
            </a:r>
            <a:endParaRPr lang="nl-NL" altLang="nl-NL" b="1" i="1" u="sng" dirty="0" smtClean="0"/>
          </a:p>
        </p:txBody>
      </p:sp>
    </p:spTree>
    <p:extLst>
      <p:ext uri="{BB962C8B-B14F-4D97-AF65-F5344CB8AC3E}">
        <p14:creationId xmlns:p14="http://schemas.microsoft.com/office/powerpoint/2010/main" val="2322741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26A8DC0-7EA9-4525-BB15-92C0AB8C0DDC}" type="slidenum">
              <a:rPr lang="nl-NL" altLang="nl-NL" smtClean="0"/>
              <a:pPr eaLnBrk="1" hangingPunct="1"/>
              <a:t>27</a:t>
            </a:fld>
            <a:endParaRPr lang="nl-NL" altLang="nl-NL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nl-NL" altLang="nl-NL" dirty="0" smtClean="0"/>
              <a:t>Minder humane genen dan oorspronkelijk gedacht, maar iets meer dan de fruitvlieg.</a:t>
            </a:r>
          </a:p>
          <a:p>
            <a:pPr eaLnBrk="1" hangingPunct="1"/>
            <a:r>
              <a:rPr lang="nl-NL" altLang="nl-NL" dirty="0" smtClean="0"/>
              <a:t>Grote intronen, veel repetitief DNA.</a:t>
            </a:r>
          </a:p>
          <a:p>
            <a:pPr eaLnBrk="1" hangingPunct="1"/>
            <a:r>
              <a:rPr lang="nl-NL" altLang="nl-NL" dirty="0" smtClean="0"/>
              <a:t>Bij de mens werden eerst 50.000-100.000 genen verwacht., gezien het grote aantal eiwitten in de mens. Steeds naar beneden bijgesteld.</a:t>
            </a:r>
          </a:p>
          <a:p>
            <a:pPr eaLnBrk="1" hangingPunct="1"/>
            <a:r>
              <a:rPr lang="nl-NL" altLang="nl-NL" dirty="0" smtClean="0"/>
              <a:t>Verschillen:</a:t>
            </a:r>
          </a:p>
          <a:p>
            <a:pPr eaLnBrk="1" hangingPunct="1"/>
            <a:r>
              <a:rPr lang="nl-NL" altLang="nl-NL" dirty="0" smtClean="0"/>
              <a:t>Subtielere regulering (dank zij non-</a:t>
            </a:r>
            <a:r>
              <a:rPr lang="nl-NL" altLang="nl-NL" dirty="0" err="1" smtClean="0"/>
              <a:t>coding</a:t>
            </a:r>
            <a:r>
              <a:rPr lang="nl-NL" altLang="nl-NL" dirty="0" smtClean="0"/>
              <a:t> DNA)</a:t>
            </a:r>
          </a:p>
          <a:p>
            <a:pPr eaLnBrk="1" hangingPunct="1"/>
            <a:r>
              <a:rPr lang="nl-NL" altLang="nl-NL" dirty="0" err="1" smtClean="0"/>
              <a:t>Alternative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splicing</a:t>
            </a:r>
            <a:r>
              <a:rPr lang="nl-NL" altLang="nl-NL" dirty="0" smtClean="0"/>
              <a:t> (75 % van de genen met meer </a:t>
            </a:r>
            <a:r>
              <a:rPr lang="nl-NL" altLang="nl-NL" dirty="0" err="1" smtClean="0"/>
              <a:t>exons</a:t>
            </a:r>
            <a:r>
              <a:rPr lang="nl-NL" altLang="nl-NL" dirty="0" smtClean="0"/>
              <a:t>!), drie eiwitten per gen leidt tot 75.000 eiwitten</a:t>
            </a:r>
          </a:p>
          <a:p>
            <a:pPr eaLnBrk="1" hangingPunct="1"/>
            <a:r>
              <a:rPr lang="nl-NL" altLang="nl-NL" dirty="0" smtClean="0"/>
              <a:t>Verschillende functies door verschillen in post-</a:t>
            </a:r>
            <a:r>
              <a:rPr lang="nl-NL" altLang="nl-NL" dirty="0" err="1" smtClean="0"/>
              <a:t>translationele</a:t>
            </a:r>
            <a:r>
              <a:rPr lang="nl-NL" altLang="nl-NL" dirty="0" smtClean="0"/>
              <a:t> modificaties</a:t>
            </a:r>
          </a:p>
          <a:p>
            <a:pPr eaLnBrk="1" hangingPunct="1"/>
            <a:r>
              <a:rPr lang="nl-NL" altLang="nl-NL" dirty="0" smtClean="0"/>
              <a:t>Interacties tussen eiwitten leidt tot meer functies</a:t>
            </a:r>
          </a:p>
          <a:p>
            <a:pPr eaLnBrk="1" hangingPunct="1"/>
            <a:r>
              <a:rPr lang="nl-NL" altLang="nl-NL" dirty="0" smtClean="0"/>
              <a:t>Gene-</a:t>
            </a:r>
            <a:r>
              <a:rPr lang="nl-NL" altLang="nl-NL" dirty="0" err="1" smtClean="0"/>
              <a:t>density</a:t>
            </a:r>
            <a:r>
              <a:rPr lang="nl-NL" altLang="nl-NL" dirty="0" smtClean="0"/>
              <a:t>: heel veel intronen, regulerende sequenties, en ook heel veel </a:t>
            </a:r>
            <a:r>
              <a:rPr lang="nl-NL" altLang="nl-NL" b="1" i="1" u="sng" dirty="0" smtClean="0"/>
              <a:t>non-</a:t>
            </a:r>
            <a:r>
              <a:rPr lang="nl-NL" altLang="nl-NL" b="1" i="1" u="sng" dirty="0" err="1" smtClean="0"/>
              <a:t>coding</a:t>
            </a:r>
            <a:r>
              <a:rPr lang="nl-NL" altLang="nl-NL" b="1" i="1" u="sng" dirty="0" smtClean="0"/>
              <a:t> DNA</a:t>
            </a:r>
            <a:r>
              <a:rPr lang="nl-NL" altLang="nl-NL" b="1" dirty="0" smtClean="0"/>
              <a:t>. </a:t>
            </a:r>
            <a:r>
              <a:rPr lang="nl-NL" altLang="nl-NL" dirty="0" smtClean="0"/>
              <a:t>Zie volgende slides</a:t>
            </a:r>
            <a:endParaRPr lang="nl-NL" altLang="nl-NL" b="1" i="1" u="sng" dirty="0" smtClean="0"/>
          </a:p>
        </p:txBody>
      </p:sp>
    </p:spTree>
    <p:extLst>
      <p:ext uri="{BB962C8B-B14F-4D97-AF65-F5344CB8AC3E}">
        <p14:creationId xmlns:p14="http://schemas.microsoft.com/office/powerpoint/2010/main" val="4150998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26A8DC0-7EA9-4525-BB15-92C0AB8C0DDC}" type="slidenum">
              <a:rPr lang="nl-NL" altLang="nl-NL" smtClean="0"/>
              <a:pPr eaLnBrk="1" hangingPunct="1"/>
              <a:t>28</a:t>
            </a:fld>
            <a:endParaRPr lang="nl-NL" altLang="nl-NL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nl-NL" altLang="nl-NL" dirty="0" smtClean="0"/>
              <a:t>Minder humane genen dan oorspronkelijk gedacht, maar iets meer dan de fruitvlieg.</a:t>
            </a:r>
          </a:p>
          <a:p>
            <a:pPr eaLnBrk="1" hangingPunct="1"/>
            <a:r>
              <a:rPr lang="nl-NL" altLang="nl-NL" dirty="0" smtClean="0"/>
              <a:t>Grote intronen, veel repetitief DNA.</a:t>
            </a:r>
          </a:p>
          <a:p>
            <a:pPr eaLnBrk="1" hangingPunct="1"/>
            <a:r>
              <a:rPr lang="nl-NL" altLang="nl-NL" dirty="0" smtClean="0"/>
              <a:t>Bij de mens werden eerst 50.000-100.000 genen verwacht., gezien het grote aantal eiwitten in de mens. Steeds naar beneden bijgesteld.</a:t>
            </a:r>
          </a:p>
          <a:p>
            <a:pPr eaLnBrk="1" hangingPunct="1"/>
            <a:r>
              <a:rPr lang="nl-NL" altLang="nl-NL" dirty="0" smtClean="0"/>
              <a:t>Verschillen:</a:t>
            </a:r>
          </a:p>
          <a:p>
            <a:pPr eaLnBrk="1" hangingPunct="1"/>
            <a:r>
              <a:rPr lang="nl-NL" altLang="nl-NL" dirty="0" smtClean="0"/>
              <a:t>Subtielere regulering (dank zij non-</a:t>
            </a:r>
            <a:r>
              <a:rPr lang="nl-NL" altLang="nl-NL" dirty="0" err="1" smtClean="0"/>
              <a:t>coding</a:t>
            </a:r>
            <a:r>
              <a:rPr lang="nl-NL" altLang="nl-NL" dirty="0" smtClean="0"/>
              <a:t> DNA)</a:t>
            </a:r>
          </a:p>
          <a:p>
            <a:pPr eaLnBrk="1" hangingPunct="1"/>
            <a:r>
              <a:rPr lang="nl-NL" altLang="nl-NL" dirty="0" err="1" smtClean="0"/>
              <a:t>Alternative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splicing</a:t>
            </a:r>
            <a:r>
              <a:rPr lang="nl-NL" altLang="nl-NL" dirty="0" smtClean="0"/>
              <a:t> (75 % van de genen met meer </a:t>
            </a:r>
            <a:r>
              <a:rPr lang="nl-NL" altLang="nl-NL" dirty="0" err="1" smtClean="0"/>
              <a:t>exons</a:t>
            </a:r>
            <a:r>
              <a:rPr lang="nl-NL" altLang="nl-NL" dirty="0" smtClean="0"/>
              <a:t>!), drie eiwitten per gen leidt tot 75.000 eiwitten</a:t>
            </a:r>
          </a:p>
          <a:p>
            <a:pPr eaLnBrk="1" hangingPunct="1"/>
            <a:r>
              <a:rPr lang="nl-NL" altLang="nl-NL" dirty="0" smtClean="0"/>
              <a:t>Verschillende functies door verschillen in post-</a:t>
            </a:r>
            <a:r>
              <a:rPr lang="nl-NL" altLang="nl-NL" dirty="0" err="1" smtClean="0"/>
              <a:t>translationele</a:t>
            </a:r>
            <a:r>
              <a:rPr lang="nl-NL" altLang="nl-NL" dirty="0" smtClean="0"/>
              <a:t> modificaties</a:t>
            </a:r>
          </a:p>
          <a:p>
            <a:pPr eaLnBrk="1" hangingPunct="1"/>
            <a:r>
              <a:rPr lang="nl-NL" altLang="nl-NL" dirty="0" smtClean="0"/>
              <a:t>Interacties tussen eiwitten leidt tot meer functies</a:t>
            </a:r>
          </a:p>
          <a:p>
            <a:pPr eaLnBrk="1" hangingPunct="1"/>
            <a:r>
              <a:rPr lang="nl-NL" altLang="nl-NL" dirty="0" smtClean="0"/>
              <a:t>Gene-</a:t>
            </a:r>
            <a:r>
              <a:rPr lang="nl-NL" altLang="nl-NL" dirty="0" err="1" smtClean="0"/>
              <a:t>density</a:t>
            </a:r>
            <a:r>
              <a:rPr lang="nl-NL" altLang="nl-NL" dirty="0" smtClean="0"/>
              <a:t>: heel veel intronen, regulerende sequenties, en ook heel veel </a:t>
            </a:r>
            <a:r>
              <a:rPr lang="nl-NL" altLang="nl-NL" b="1" i="1" u="sng" dirty="0" smtClean="0"/>
              <a:t>non-</a:t>
            </a:r>
            <a:r>
              <a:rPr lang="nl-NL" altLang="nl-NL" b="1" i="1" u="sng" dirty="0" err="1" smtClean="0"/>
              <a:t>coding</a:t>
            </a:r>
            <a:r>
              <a:rPr lang="nl-NL" altLang="nl-NL" b="1" i="1" u="sng" dirty="0" smtClean="0"/>
              <a:t> DNA</a:t>
            </a:r>
            <a:r>
              <a:rPr lang="nl-NL" altLang="nl-NL" b="1" dirty="0" smtClean="0"/>
              <a:t>. </a:t>
            </a:r>
            <a:r>
              <a:rPr lang="nl-NL" altLang="nl-NL" dirty="0" smtClean="0"/>
              <a:t>Zie volgende slides</a:t>
            </a:r>
            <a:endParaRPr lang="nl-NL" altLang="nl-NL" b="1" i="1" u="sng" dirty="0" smtClean="0"/>
          </a:p>
        </p:txBody>
      </p:sp>
    </p:spTree>
    <p:extLst>
      <p:ext uri="{BB962C8B-B14F-4D97-AF65-F5344CB8AC3E}">
        <p14:creationId xmlns:p14="http://schemas.microsoft.com/office/powerpoint/2010/main" val="1125791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5574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26A8DC0-7EA9-4525-BB15-92C0AB8C0DDC}" type="slidenum">
              <a:rPr lang="nl-NL" altLang="nl-NL" smtClean="0"/>
              <a:pPr eaLnBrk="1" hangingPunct="1"/>
              <a:t>29</a:t>
            </a:fld>
            <a:endParaRPr lang="nl-NL" altLang="nl-NL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nl-NL" altLang="nl-NL" dirty="0" smtClean="0"/>
              <a:t>Minder humane genen dan oorspronkelijk gedacht, maar iets meer dan de fruitvlieg.</a:t>
            </a:r>
          </a:p>
          <a:p>
            <a:pPr eaLnBrk="1" hangingPunct="1"/>
            <a:r>
              <a:rPr lang="nl-NL" altLang="nl-NL" dirty="0" smtClean="0"/>
              <a:t>Grote intronen, veel repetitief DNA.</a:t>
            </a:r>
          </a:p>
          <a:p>
            <a:pPr eaLnBrk="1" hangingPunct="1"/>
            <a:r>
              <a:rPr lang="nl-NL" altLang="nl-NL" dirty="0" smtClean="0"/>
              <a:t>Bij de mens werden eerst 50.000-100.000 genen verwacht., gezien het grote aantal eiwitten in de mens. Steeds naar beneden bijgesteld.</a:t>
            </a:r>
          </a:p>
          <a:p>
            <a:pPr eaLnBrk="1" hangingPunct="1"/>
            <a:r>
              <a:rPr lang="nl-NL" altLang="nl-NL" dirty="0" smtClean="0"/>
              <a:t>Verschillen:</a:t>
            </a:r>
          </a:p>
          <a:p>
            <a:pPr eaLnBrk="1" hangingPunct="1"/>
            <a:r>
              <a:rPr lang="nl-NL" altLang="nl-NL" dirty="0" smtClean="0"/>
              <a:t>Subtielere regulering (dank zij non-</a:t>
            </a:r>
            <a:r>
              <a:rPr lang="nl-NL" altLang="nl-NL" dirty="0" err="1" smtClean="0"/>
              <a:t>coding</a:t>
            </a:r>
            <a:r>
              <a:rPr lang="nl-NL" altLang="nl-NL" dirty="0" smtClean="0"/>
              <a:t> DNA)</a:t>
            </a:r>
          </a:p>
          <a:p>
            <a:pPr eaLnBrk="1" hangingPunct="1"/>
            <a:r>
              <a:rPr lang="nl-NL" altLang="nl-NL" dirty="0" err="1" smtClean="0"/>
              <a:t>Alternative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splicing</a:t>
            </a:r>
            <a:r>
              <a:rPr lang="nl-NL" altLang="nl-NL" dirty="0" smtClean="0"/>
              <a:t> (75 % van de genen met meer </a:t>
            </a:r>
            <a:r>
              <a:rPr lang="nl-NL" altLang="nl-NL" dirty="0" err="1" smtClean="0"/>
              <a:t>exons</a:t>
            </a:r>
            <a:r>
              <a:rPr lang="nl-NL" altLang="nl-NL" dirty="0" smtClean="0"/>
              <a:t>!), drie eiwitten per gen leidt tot 75.000 eiwitten</a:t>
            </a:r>
          </a:p>
          <a:p>
            <a:pPr eaLnBrk="1" hangingPunct="1"/>
            <a:r>
              <a:rPr lang="nl-NL" altLang="nl-NL" dirty="0" smtClean="0"/>
              <a:t>Verschillende functies door verschillen in post-</a:t>
            </a:r>
            <a:r>
              <a:rPr lang="nl-NL" altLang="nl-NL" dirty="0" err="1" smtClean="0"/>
              <a:t>translationele</a:t>
            </a:r>
            <a:r>
              <a:rPr lang="nl-NL" altLang="nl-NL" dirty="0" smtClean="0"/>
              <a:t> modificaties</a:t>
            </a:r>
          </a:p>
          <a:p>
            <a:pPr eaLnBrk="1" hangingPunct="1"/>
            <a:r>
              <a:rPr lang="nl-NL" altLang="nl-NL" dirty="0" smtClean="0"/>
              <a:t>Interacties tussen eiwitten leidt tot meer functies</a:t>
            </a:r>
          </a:p>
          <a:p>
            <a:pPr eaLnBrk="1" hangingPunct="1"/>
            <a:r>
              <a:rPr lang="nl-NL" altLang="nl-NL" dirty="0" smtClean="0"/>
              <a:t>Gene-</a:t>
            </a:r>
            <a:r>
              <a:rPr lang="nl-NL" altLang="nl-NL" dirty="0" err="1" smtClean="0"/>
              <a:t>density</a:t>
            </a:r>
            <a:r>
              <a:rPr lang="nl-NL" altLang="nl-NL" dirty="0" smtClean="0"/>
              <a:t>: heel veel intronen, regulerende sequenties, en ook heel veel </a:t>
            </a:r>
            <a:r>
              <a:rPr lang="nl-NL" altLang="nl-NL" b="1" i="1" u="sng" dirty="0" smtClean="0"/>
              <a:t>non-</a:t>
            </a:r>
            <a:r>
              <a:rPr lang="nl-NL" altLang="nl-NL" b="1" i="1" u="sng" dirty="0" err="1" smtClean="0"/>
              <a:t>coding</a:t>
            </a:r>
            <a:r>
              <a:rPr lang="nl-NL" altLang="nl-NL" b="1" i="1" u="sng" dirty="0" smtClean="0"/>
              <a:t> DNA</a:t>
            </a:r>
            <a:r>
              <a:rPr lang="nl-NL" altLang="nl-NL" b="1" dirty="0" smtClean="0"/>
              <a:t>. </a:t>
            </a:r>
            <a:r>
              <a:rPr lang="nl-NL" altLang="nl-NL" dirty="0" smtClean="0"/>
              <a:t>Zie volgende slides</a:t>
            </a:r>
            <a:endParaRPr lang="nl-NL" altLang="nl-NL" b="1" i="1" u="sng" dirty="0" smtClean="0"/>
          </a:p>
        </p:txBody>
      </p:sp>
    </p:spTree>
    <p:extLst>
      <p:ext uri="{BB962C8B-B14F-4D97-AF65-F5344CB8AC3E}">
        <p14:creationId xmlns:p14="http://schemas.microsoft.com/office/powerpoint/2010/main" val="4168687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26A8DC0-7EA9-4525-BB15-92C0AB8C0DDC}" type="slidenum">
              <a:rPr lang="nl-NL" altLang="nl-NL" smtClean="0"/>
              <a:pPr eaLnBrk="1" hangingPunct="1"/>
              <a:t>30</a:t>
            </a:fld>
            <a:endParaRPr lang="nl-NL" altLang="nl-NL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nl-NL" altLang="nl-NL" dirty="0" smtClean="0"/>
              <a:t>Minder humane genen dan oorspronkelijk gedacht, maar iets meer dan de fruitvlieg.</a:t>
            </a:r>
          </a:p>
          <a:p>
            <a:pPr eaLnBrk="1" hangingPunct="1"/>
            <a:r>
              <a:rPr lang="nl-NL" altLang="nl-NL" dirty="0" smtClean="0"/>
              <a:t>Grote intronen, veel repetitief DNA.</a:t>
            </a:r>
          </a:p>
          <a:p>
            <a:pPr eaLnBrk="1" hangingPunct="1"/>
            <a:r>
              <a:rPr lang="nl-NL" altLang="nl-NL" dirty="0" smtClean="0"/>
              <a:t>Bij de mens werden eerst 50.000-100.000 genen verwacht., gezien het grote aantal eiwitten in de mens. Steeds naar beneden bijgesteld.</a:t>
            </a:r>
          </a:p>
          <a:p>
            <a:pPr eaLnBrk="1" hangingPunct="1"/>
            <a:r>
              <a:rPr lang="nl-NL" altLang="nl-NL" dirty="0" smtClean="0"/>
              <a:t>Verschillen:</a:t>
            </a:r>
          </a:p>
          <a:p>
            <a:pPr eaLnBrk="1" hangingPunct="1"/>
            <a:r>
              <a:rPr lang="nl-NL" altLang="nl-NL" dirty="0" smtClean="0"/>
              <a:t>Subtielere regulering (dank zij non-</a:t>
            </a:r>
            <a:r>
              <a:rPr lang="nl-NL" altLang="nl-NL" dirty="0" err="1" smtClean="0"/>
              <a:t>coding</a:t>
            </a:r>
            <a:r>
              <a:rPr lang="nl-NL" altLang="nl-NL" dirty="0" smtClean="0"/>
              <a:t> DNA)</a:t>
            </a:r>
          </a:p>
          <a:p>
            <a:pPr eaLnBrk="1" hangingPunct="1"/>
            <a:r>
              <a:rPr lang="nl-NL" altLang="nl-NL" dirty="0" err="1" smtClean="0"/>
              <a:t>Alternative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splicing</a:t>
            </a:r>
            <a:r>
              <a:rPr lang="nl-NL" altLang="nl-NL" dirty="0" smtClean="0"/>
              <a:t> (75 % van de genen met meer </a:t>
            </a:r>
            <a:r>
              <a:rPr lang="nl-NL" altLang="nl-NL" dirty="0" err="1" smtClean="0"/>
              <a:t>exons</a:t>
            </a:r>
            <a:r>
              <a:rPr lang="nl-NL" altLang="nl-NL" dirty="0" smtClean="0"/>
              <a:t>!), drie eiwitten per gen leidt tot 75.000 eiwitten</a:t>
            </a:r>
          </a:p>
          <a:p>
            <a:pPr eaLnBrk="1" hangingPunct="1"/>
            <a:r>
              <a:rPr lang="nl-NL" altLang="nl-NL" dirty="0" smtClean="0"/>
              <a:t>Verschillende functies door verschillen in post-</a:t>
            </a:r>
            <a:r>
              <a:rPr lang="nl-NL" altLang="nl-NL" dirty="0" err="1" smtClean="0"/>
              <a:t>translationele</a:t>
            </a:r>
            <a:r>
              <a:rPr lang="nl-NL" altLang="nl-NL" dirty="0" smtClean="0"/>
              <a:t> modificaties</a:t>
            </a:r>
          </a:p>
          <a:p>
            <a:pPr eaLnBrk="1" hangingPunct="1"/>
            <a:r>
              <a:rPr lang="nl-NL" altLang="nl-NL" dirty="0" smtClean="0"/>
              <a:t>Interacties tussen eiwitten leidt tot meer functies</a:t>
            </a:r>
          </a:p>
          <a:p>
            <a:pPr eaLnBrk="1" hangingPunct="1"/>
            <a:r>
              <a:rPr lang="nl-NL" altLang="nl-NL" dirty="0" smtClean="0"/>
              <a:t>Gene-</a:t>
            </a:r>
            <a:r>
              <a:rPr lang="nl-NL" altLang="nl-NL" dirty="0" err="1" smtClean="0"/>
              <a:t>density</a:t>
            </a:r>
            <a:r>
              <a:rPr lang="nl-NL" altLang="nl-NL" dirty="0" smtClean="0"/>
              <a:t>: heel veel intronen, regulerende sequenties, en ook heel veel </a:t>
            </a:r>
            <a:r>
              <a:rPr lang="nl-NL" altLang="nl-NL" b="1" i="1" u="sng" dirty="0" smtClean="0"/>
              <a:t>non-</a:t>
            </a:r>
            <a:r>
              <a:rPr lang="nl-NL" altLang="nl-NL" b="1" i="1" u="sng" dirty="0" err="1" smtClean="0"/>
              <a:t>coding</a:t>
            </a:r>
            <a:r>
              <a:rPr lang="nl-NL" altLang="nl-NL" b="1" i="1" u="sng" dirty="0" smtClean="0"/>
              <a:t> DNA</a:t>
            </a:r>
            <a:r>
              <a:rPr lang="nl-NL" altLang="nl-NL" b="1" dirty="0" smtClean="0"/>
              <a:t>. </a:t>
            </a:r>
            <a:r>
              <a:rPr lang="nl-NL" altLang="nl-NL" dirty="0" smtClean="0"/>
              <a:t>Zie volgende slides</a:t>
            </a:r>
            <a:endParaRPr lang="nl-NL" altLang="nl-NL" b="1" i="1" u="sng" dirty="0" smtClean="0"/>
          </a:p>
        </p:txBody>
      </p:sp>
    </p:spTree>
    <p:extLst>
      <p:ext uri="{BB962C8B-B14F-4D97-AF65-F5344CB8AC3E}">
        <p14:creationId xmlns:p14="http://schemas.microsoft.com/office/powerpoint/2010/main" val="823668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D7D28A7-3712-49ED-9A0A-B1B67BFB3E83}" type="slidenum">
              <a:rPr lang="nl-NL" altLang="nl-NL" smtClean="0"/>
              <a:pPr eaLnBrk="1" hangingPunct="1"/>
              <a:t>31</a:t>
            </a:fld>
            <a:endParaRPr lang="nl-NL" altLang="nl-NL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nl-NL" altLang="nl-NL" dirty="0" smtClean="0"/>
              <a:t>Regulatie: wanneer wordt welk eiwit gemaakt.</a:t>
            </a:r>
          </a:p>
        </p:txBody>
      </p:sp>
    </p:spTree>
    <p:extLst>
      <p:ext uri="{BB962C8B-B14F-4D97-AF65-F5344CB8AC3E}">
        <p14:creationId xmlns:p14="http://schemas.microsoft.com/office/powerpoint/2010/main" val="1542180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D7D28A7-3712-49ED-9A0A-B1B67BFB3E83}" type="slidenum">
              <a:rPr lang="nl-NL" altLang="nl-NL" smtClean="0"/>
              <a:pPr eaLnBrk="1" hangingPunct="1"/>
              <a:t>33</a:t>
            </a:fld>
            <a:endParaRPr lang="nl-NL" altLang="nl-NL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nl-NL" altLang="nl-NL" dirty="0" smtClean="0"/>
              <a:t>Regulatie: wanneer wordt welk eiwit gemaakt.</a:t>
            </a:r>
          </a:p>
        </p:txBody>
      </p:sp>
    </p:spTree>
    <p:extLst>
      <p:ext uri="{BB962C8B-B14F-4D97-AF65-F5344CB8AC3E}">
        <p14:creationId xmlns:p14="http://schemas.microsoft.com/office/powerpoint/2010/main" val="874515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3587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nl-NL" altLang="nl-NL" dirty="0" smtClean="0"/>
              <a:t>Waarom al dit niet coderend DNA? Eerst 1 voor 1 bij langs, daarna de functie in de evolutie.</a:t>
            </a:r>
          </a:p>
          <a:p>
            <a:pPr eaLnBrk="1" hangingPunct="1"/>
            <a:r>
              <a:rPr lang="nl-NL" altLang="nl-NL" dirty="0" smtClean="0"/>
              <a:t>Mensen hebben  5-15 keer zoveel genen als prokaryoten, maar 500-1500 keer zoveel baseparen.</a:t>
            </a:r>
          </a:p>
          <a:p>
            <a:pPr eaLnBrk="1" hangingPunct="1"/>
            <a:r>
              <a:rPr lang="nl-NL" altLang="nl-NL" dirty="0" smtClean="0"/>
              <a:t>In prokaryoten is bijna alles coderend of regulerend. In eukaryoten is het meeste (98 %) niet coderend voor eiwitten, tRNA’s of </a:t>
            </a:r>
            <a:r>
              <a:rPr lang="nl-NL" altLang="nl-NL" dirty="0" err="1" smtClean="0"/>
              <a:t>rRNA’s</a:t>
            </a:r>
            <a:r>
              <a:rPr lang="nl-NL" altLang="nl-NL" dirty="0" smtClean="0"/>
              <a:t>. Meest intronen.</a:t>
            </a:r>
          </a:p>
          <a:p>
            <a:r>
              <a:rPr lang="nl-NL" altLang="nl-NL" dirty="0" smtClean="0"/>
              <a:t>Unique </a:t>
            </a:r>
            <a:r>
              <a:rPr lang="nl-NL" altLang="nl-NL" dirty="0" err="1" smtClean="0"/>
              <a:t>noncoding</a:t>
            </a:r>
            <a:r>
              <a:rPr lang="nl-NL" altLang="nl-NL" dirty="0" smtClean="0"/>
              <a:t> DNA: </a:t>
            </a:r>
          </a:p>
          <a:p>
            <a:r>
              <a:rPr lang="nl-NL" sz="1200" dirty="0" smtClean="0"/>
              <a:t>	</a:t>
            </a:r>
            <a:r>
              <a:rPr lang="en-US" sz="1200" dirty="0" smtClean="0"/>
              <a:t>Intergenic DNA: DNA </a:t>
            </a:r>
            <a:r>
              <a:rPr lang="en-US" sz="1200" dirty="0" err="1" smtClean="0"/>
              <a:t>tussen</a:t>
            </a:r>
            <a:r>
              <a:rPr lang="en-US" sz="1200" dirty="0" smtClean="0"/>
              <a:t> </a:t>
            </a:r>
            <a:r>
              <a:rPr lang="en-US" sz="1200" dirty="0" err="1" smtClean="0"/>
              <a:t>functionele</a:t>
            </a:r>
            <a:r>
              <a:rPr lang="en-US" sz="1200" dirty="0" smtClean="0"/>
              <a:t> </a:t>
            </a:r>
            <a:r>
              <a:rPr lang="en-US" sz="1200" dirty="0" err="1" smtClean="0"/>
              <a:t>genen</a:t>
            </a:r>
            <a:endParaRPr lang="en-US" sz="1200" dirty="0" smtClean="0"/>
          </a:p>
          <a:p>
            <a:r>
              <a:rPr lang="en-US" sz="1200" dirty="0" smtClean="0"/>
              <a:t>	</a:t>
            </a:r>
            <a:r>
              <a:rPr lang="en-US" sz="1200" dirty="0" err="1" smtClean="0"/>
              <a:t>Pseudogenen</a:t>
            </a:r>
            <a:r>
              <a:rPr lang="en-US" sz="1200" dirty="0" smtClean="0"/>
              <a:t>: </a:t>
            </a:r>
            <a:r>
              <a:rPr lang="en-US" sz="1200" dirty="0" err="1" smtClean="0"/>
              <a:t>Genen</a:t>
            </a:r>
            <a:r>
              <a:rPr lang="en-US" sz="1200" dirty="0" smtClean="0"/>
              <a:t> die in de </a:t>
            </a:r>
            <a:r>
              <a:rPr lang="en-US" sz="1200" dirty="0" err="1" smtClean="0"/>
              <a:t>evolutie</a:t>
            </a:r>
            <a:r>
              <a:rPr lang="en-US" sz="1200" dirty="0" smtClean="0"/>
              <a:t> </a:t>
            </a:r>
            <a:r>
              <a:rPr lang="en-US" sz="1200" dirty="0" err="1" smtClean="0"/>
              <a:t>mutaties</a:t>
            </a:r>
            <a:r>
              <a:rPr lang="en-US" sz="1200" dirty="0" smtClean="0"/>
              <a:t> </a:t>
            </a:r>
            <a:r>
              <a:rPr lang="en-US" sz="1200" dirty="0" err="1" smtClean="0"/>
              <a:t>opgelopen</a:t>
            </a:r>
            <a:r>
              <a:rPr lang="en-US" sz="1200" dirty="0" smtClean="0"/>
              <a:t> </a:t>
            </a:r>
            <a:r>
              <a:rPr lang="en-US" sz="1200" dirty="0" err="1" smtClean="0"/>
              <a:t>hebben</a:t>
            </a:r>
            <a:r>
              <a:rPr lang="en-US" sz="1200" dirty="0" smtClean="0"/>
              <a:t> </a:t>
            </a:r>
            <a:r>
              <a:rPr lang="en-US" sz="1200" dirty="0" err="1" smtClean="0"/>
              <a:t>waardoor</a:t>
            </a:r>
            <a:r>
              <a:rPr lang="en-US" sz="1200" dirty="0" smtClean="0"/>
              <a:t> </a:t>
            </a:r>
            <a:r>
              <a:rPr lang="en-US" sz="1200" dirty="0" err="1" smtClean="0"/>
              <a:t>ze</a:t>
            </a:r>
            <a:r>
              <a:rPr lang="en-US" sz="1200" dirty="0" smtClean="0"/>
              <a:t> nu </a:t>
            </a:r>
            <a:r>
              <a:rPr lang="en-US" sz="1200" dirty="0" err="1" smtClean="0"/>
              <a:t>niet</a:t>
            </a:r>
            <a:r>
              <a:rPr lang="en-US" sz="1200" dirty="0" smtClean="0"/>
              <a:t> </a:t>
            </a:r>
            <a:r>
              <a:rPr lang="en-US" sz="1200" dirty="0" err="1" smtClean="0"/>
              <a:t>meer</a:t>
            </a:r>
            <a:r>
              <a:rPr lang="en-US" sz="1200" dirty="0" smtClean="0"/>
              <a:t> </a:t>
            </a:r>
            <a:r>
              <a:rPr lang="en-US" sz="1200" dirty="0" err="1" smtClean="0"/>
              <a:t>functioneel</a:t>
            </a:r>
            <a:r>
              <a:rPr lang="en-US" sz="1200" dirty="0" smtClean="0"/>
              <a:t> </a:t>
            </a:r>
            <a:r>
              <a:rPr lang="en-US" sz="1200" dirty="0" err="1" smtClean="0"/>
              <a:t>zijn</a:t>
            </a:r>
            <a:r>
              <a:rPr lang="en-US" sz="1200" dirty="0" smtClean="0"/>
              <a:t> </a:t>
            </a:r>
          </a:p>
          <a:p>
            <a:r>
              <a:rPr lang="en-US" sz="1200" dirty="0" err="1" smtClean="0"/>
              <a:t>Repetitief</a:t>
            </a:r>
            <a:r>
              <a:rPr lang="en-US" sz="1200" dirty="0" smtClean="0"/>
              <a:t> DNA</a:t>
            </a:r>
            <a:endParaRPr lang="nl-NL" sz="1200" dirty="0" smtClean="0"/>
          </a:p>
          <a:p>
            <a:pPr eaLnBrk="1" hangingPunct="1"/>
            <a:r>
              <a:rPr lang="nl-NL" altLang="nl-NL" dirty="0" smtClean="0"/>
              <a:t>45 % van het genoom bestaat uit </a:t>
            </a:r>
            <a:r>
              <a:rPr lang="nl-NL" altLang="nl-NL" dirty="0" err="1" smtClean="0"/>
              <a:t>transposable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elements</a:t>
            </a:r>
            <a:r>
              <a:rPr lang="nl-NL" altLang="nl-NL" dirty="0" smtClean="0"/>
              <a:t>. Hier mee beginnen.</a:t>
            </a:r>
          </a:p>
          <a:p>
            <a:pPr eaLnBrk="1" hangingPunct="1"/>
            <a:endParaRPr lang="nl-NL" altLang="nl-NL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749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dirty="0" smtClean="0"/>
              <a:t>In prokaryoten, oorsprong van virussen.</a:t>
            </a:r>
          </a:p>
          <a:p>
            <a:pPr eaLnBrk="1" hangingPunct="1"/>
            <a:endParaRPr lang="nl-NL" altLang="nl-NL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dirty="0" smtClean="0"/>
              <a:t>In Eukaryoten voor het eerst ontdekt in de jaren 40 en 50 door Barbara </a:t>
            </a:r>
            <a:r>
              <a:rPr lang="nl-NL" altLang="nl-NL" dirty="0" err="1" smtClean="0"/>
              <a:t>McClintock</a:t>
            </a:r>
            <a:r>
              <a:rPr lang="nl-NL" altLang="nl-NL" dirty="0" smtClean="0"/>
              <a:t>. </a:t>
            </a:r>
          </a:p>
          <a:p>
            <a:pPr eaLnBrk="1" hangingPunct="1"/>
            <a:r>
              <a:rPr lang="nl-NL" altLang="nl-NL" dirty="0" err="1" smtClean="0"/>
              <a:t>Transposons</a:t>
            </a:r>
            <a:r>
              <a:rPr lang="nl-NL" altLang="nl-NL" dirty="0" smtClean="0"/>
              <a:t> kunnen in gen voor korrelkleur springen.</a:t>
            </a:r>
          </a:p>
          <a:p>
            <a:pPr eaLnBrk="1" hangingPunct="1"/>
            <a:r>
              <a:rPr lang="nl-NL" altLang="nl-NL" dirty="0" smtClean="0"/>
              <a:t>85 % van het genoom van maïs bestaat uit </a:t>
            </a:r>
            <a:r>
              <a:rPr lang="nl-NL" altLang="nl-NL" dirty="0" err="1" smtClean="0"/>
              <a:t>transposable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elements</a:t>
            </a:r>
            <a:r>
              <a:rPr lang="nl-NL" altLang="nl-NL" dirty="0" smtClean="0"/>
              <a:t> (al dan niet met springend vermogen). In amfibieën ook veel.</a:t>
            </a:r>
          </a:p>
          <a:p>
            <a:pPr eaLnBrk="1" hangingPunct="1"/>
            <a:r>
              <a:rPr lang="nl-NL" altLang="nl-NL" dirty="0" smtClean="0"/>
              <a:t>Ander filmpje over </a:t>
            </a:r>
            <a:r>
              <a:rPr lang="nl-NL" altLang="nl-NL" dirty="0" err="1" smtClean="0"/>
              <a:t>tranposons</a:t>
            </a:r>
            <a:r>
              <a:rPr lang="nl-NL" altLang="nl-NL" dirty="0" smtClean="0"/>
              <a:t> in bloemen:</a:t>
            </a:r>
            <a:r>
              <a:rPr lang="nl-NL" altLang="nl-NL" baseline="0" dirty="0" smtClean="0"/>
              <a:t> https://www.youtube.com/watch?v=KhxFCAQ5xVE</a:t>
            </a:r>
          </a:p>
          <a:p>
            <a:pPr eaLnBrk="1" hangingPunct="1"/>
            <a:endParaRPr lang="nl-NL" alt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311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Filmpje</a:t>
            </a:r>
            <a:r>
              <a:rPr lang="nl-NL" baseline="0" dirty="0" smtClean="0"/>
              <a:t> (lengte 3:17): https://www.youtube.com/watch?v=CroyUMRpbxg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7126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http://</a:t>
            </a:r>
            <a:r>
              <a:rPr lang="nl-NL" dirty="0" smtClean="0"/>
              <a:t>www.daviddarling.info/encyclopedia/C/centromere.html</a:t>
            </a:r>
          </a:p>
          <a:p>
            <a:pPr eaLnBrk="1" hangingPunct="1"/>
            <a:endParaRPr lang="nl-NL" altLang="nl-NL" dirty="0" smtClean="0"/>
          </a:p>
          <a:p>
            <a:pPr eaLnBrk="1" hangingPunct="1"/>
            <a:r>
              <a:rPr lang="nl-NL" altLang="nl-NL" dirty="0" smtClean="0"/>
              <a:t>Simple </a:t>
            </a:r>
            <a:r>
              <a:rPr lang="nl-NL" altLang="nl-NL" dirty="0" err="1" smtClean="0"/>
              <a:t>sequence</a:t>
            </a:r>
            <a:r>
              <a:rPr lang="nl-NL" altLang="nl-NL" dirty="0" smtClean="0"/>
              <a:t> DNA wordt ook wel satelliet-DNA genoemd, omdat het bij een </a:t>
            </a:r>
            <a:r>
              <a:rPr lang="nl-NL" altLang="nl-NL" dirty="0" err="1" smtClean="0"/>
              <a:t>centrifugatie</a:t>
            </a:r>
            <a:r>
              <a:rPr lang="nl-NL" altLang="nl-NL" dirty="0" smtClean="0"/>
              <a:t> vaak op andere hoogte blijft </a:t>
            </a:r>
            <a:r>
              <a:rPr lang="nl-NL" altLang="nl-NL" dirty="0" err="1" smtClean="0"/>
              <a:t>floaten</a:t>
            </a:r>
            <a:r>
              <a:rPr lang="nl-NL" altLang="nl-NL" dirty="0" smtClean="0"/>
              <a:t>.</a:t>
            </a:r>
          </a:p>
          <a:p>
            <a:pPr eaLnBrk="1" hangingPunct="1"/>
            <a:endParaRPr lang="nl-NL" altLang="nl-NL" dirty="0" smtClean="0"/>
          </a:p>
          <a:p>
            <a:pPr eaLnBrk="1" hangingPunct="1"/>
            <a:r>
              <a:rPr lang="nl-NL" altLang="nl-NL" dirty="0" smtClean="0"/>
              <a:t>Grote stukken: ontstaan door vergissingen tijdens recombinatie en replicatie. Lijkt gekopieerd te zijn van de ene plek naar de andere.</a:t>
            </a:r>
          </a:p>
          <a:p>
            <a:pPr eaLnBrk="1" hangingPunct="1"/>
            <a:endParaRPr lang="nl-NL" altLang="nl-NL" dirty="0" smtClean="0"/>
          </a:p>
          <a:p>
            <a:pPr eaLnBrk="1" hangingPunct="1"/>
            <a:r>
              <a:rPr lang="nl-NL" altLang="nl-NL" dirty="0" smtClean="0"/>
              <a:t>Simple </a:t>
            </a:r>
            <a:r>
              <a:rPr lang="nl-NL" altLang="nl-NL" dirty="0" err="1" smtClean="0"/>
              <a:t>sequence</a:t>
            </a:r>
            <a:r>
              <a:rPr lang="nl-NL" altLang="nl-NL" dirty="0" smtClean="0"/>
              <a:t> o.a. bij </a:t>
            </a:r>
            <a:r>
              <a:rPr lang="nl-NL" altLang="nl-NL" dirty="0" err="1" smtClean="0"/>
              <a:t>telomeren</a:t>
            </a:r>
            <a:r>
              <a:rPr lang="nl-NL" altLang="nl-NL" dirty="0" smtClean="0"/>
              <a:t> en centromeren. </a:t>
            </a:r>
            <a:r>
              <a:rPr lang="nl-NL" altLang="nl-NL" dirty="0" err="1" smtClean="0"/>
              <a:t>Telomeren</a:t>
            </a:r>
            <a:r>
              <a:rPr lang="nl-NL" altLang="nl-NL" dirty="0" smtClean="0"/>
              <a:t> hebben eiwitten gebonden ter bescherming tegen degradatie en verbinden aan andere chromosomen. Ook betrokken bij organiseren chromosomen tijdens interfase.</a:t>
            </a:r>
          </a:p>
          <a:p>
            <a:pPr eaLnBrk="1" hangingPunct="1"/>
            <a:r>
              <a:rPr lang="nl-NL" altLang="nl-NL" dirty="0" smtClean="0"/>
              <a:t>Identificatie DNA, stambomen, PCR van 11 verschillende </a:t>
            </a:r>
            <a:r>
              <a:rPr lang="nl-NL" altLang="nl-NL" dirty="0" err="1" smtClean="0"/>
              <a:t>STR’s</a:t>
            </a:r>
            <a:r>
              <a:rPr lang="nl-NL" altLang="nl-NL" dirty="0" smtClean="0"/>
              <a:t> (short</a:t>
            </a:r>
            <a:r>
              <a:rPr lang="nl-NL" altLang="nl-NL" baseline="0" dirty="0" smtClean="0"/>
              <a:t> tandem </a:t>
            </a:r>
            <a:r>
              <a:rPr lang="nl-NL" altLang="nl-NL" baseline="0" dirty="0" err="1" smtClean="0"/>
              <a:t>repeats</a:t>
            </a:r>
            <a:r>
              <a:rPr lang="nl-NL" altLang="nl-NL" baseline="0" dirty="0" smtClean="0"/>
              <a:t>)</a:t>
            </a:r>
            <a:r>
              <a:rPr lang="nl-NL" altLang="nl-NL" dirty="0" smtClean="0"/>
              <a:t>, </a:t>
            </a:r>
            <a:r>
              <a:rPr lang="nl-NL" altLang="nl-NL" dirty="0" err="1" smtClean="0"/>
              <a:t>fingerprint</a:t>
            </a:r>
            <a:r>
              <a:rPr lang="nl-NL" altLang="nl-NL" dirty="0" smtClean="0"/>
              <a:t>. </a:t>
            </a:r>
            <a:r>
              <a:rPr lang="nl-NL" altLang="nl-NL" dirty="0" err="1" smtClean="0"/>
              <a:t>Fingerprint</a:t>
            </a:r>
            <a:r>
              <a:rPr lang="nl-NL" altLang="nl-NL" dirty="0" smtClean="0"/>
              <a:t> uitleggen?</a:t>
            </a:r>
          </a:p>
          <a:p>
            <a:pPr eaLnBrk="1" hangingPunct="1"/>
            <a:endParaRPr lang="nl-NL" alt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53722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nl-NL" altLang="nl-NL" dirty="0" smtClean="0"/>
              <a:t>Eerst het begrip </a:t>
            </a:r>
            <a:r>
              <a:rPr lang="nl-NL" altLang="nl-NL" b="1" dirty="0" smtClean="0"/>
              <a:t>Gene families</a:t>
            </a:r>
            <a:r>
              <a:rPr lang="nl-NL" altLang="nl-NL" dirty="0" smtClean="0"/>
              <a:t> introduceren</a:t>
            </a:r>
          </a:p>
          <a:p>
            <a:pPr eaLnBrk="1" hangingPunct="1"/>
            <a:r>
              <a:rPr lang="nl-NL" altLang="nl-NL" dirty="0" err="1" smtClean="0"/>
              <a:t>rRNA</a:t>
            </a:r>
            <a:r>
              <a:rPr lang="nl-NL" altLang="nl-NL" dirty="0" smtClean="0"/>
              <a:t>: eerst 1 transcript naar mRNA, later </a:t>
            </a:r>
            <a:r>
              <a:rPr lang="nl-NL" altLang="nl-NL" dirty="0" err="1" smtClean="0"/>
              <a:t>geprocessed</a:t>
            </a:r>
            <a:r>
              <a:rPr lang="nl-NL" altLang="nl-NL" dirty="0" smtClean="0"/>
              <a:t> tot 3 verschillende </a:t>
            </a:r>
            <a:r>
              <a:rPr lang="nl-NL" altLang="nl-NL" dirty="0" err="1" smtClean="0"/>
              <a:t>RNA’s</a:t>
            </a:r>
            <a:r>
              <a:rPr lang="nl-NL" altLang="nl-NL" dirty="0" smtClean="0"/>
              <a:t>.  Nucleolus.</a:t>
            </a:r>
          </a:p>
          <a:p>
            <a:pPr eaLnBrk="1" hangingPunct="1"/>
            <a:r>
              <a:rPr lang="nl-NL" altLang="nl-NL" dirty="0" smtClean="0"/>
              <a:t>Globine: pseudogenen, non-</a:t>
            </a:r>
            <a:r>
              <a:rPr lang="nl-NL" altLang="nl-NL" dirty="0" err="1" smtClean="0"/>
              <a:t>coding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regions</a:t>
            </a:r>
            <a:r>
              <a:rPr lang="nl-NL" altLang="nl-NL" dirty="0" smtClean="0"/>
              <a:t> en verschillende vormen van globine</a:t>
            </a:r>
          </a:p>
          <a:p>
            <a:pPr eaLnBrk="1" hangingPunct="1"/>
            <a:r>
              <a:rPr lang="nl-NL" altLang="nl-NL" dirty="0" smtClean="0"/>
              <a:t>Eerst </a:t>
            </a:r>
            <a:r>
              <a:rPr lang="nl-NL" altLang="nl-NL" dirty="0" err="1" smtClean="0"/>
              <a:t>zeta</a:t>
            </a:r>
            <a:r>
              <a:rPr lang="nl-NL" altLang="nl-NL" dirty="0" smtClean="0"/>
              <a:t> en epsilon (</a:t>
            </a:r>
            <a:r>
              <a:rPr lang="nl-NL" altLang="nl-NL" dirty="0" err="1" smtClean="0"/>
              <a:t>eerset</a:t>
            </a:r>
            <a:r>
              <a:rPr lang="nl-NL" altLang="nl-NL" dirty="0" smtClean="0"/>
              <a:t> 12 weken), daarna alfa en gamma, uiteindelijk alfa en </a:t>
            </a:r>
            <a:r>
              <a:rPr lang="nl-NL" altLang="nl-NL" dirty="0" err="1" smtClean="0"/>
              <a:t>beta</a:t>
            </a:r>
            <a:r>
              <a:rPr lang="nl-NL" altLang="nl-NL" dirty="0" smtClean="0"/>
              <a:t> (en 2 % delta) (geboren)</a:t>
            </a:r>
          </a:p>
          <a:p>
            <a:pPr eaLnBrk="1" hangingPunct="1"/>
            <a:r>
              <a:rPr lang="nl-NL" altLang="nl-NL" dirty="0" smtClean="0"/>
              <a:t>http://sickle.bwh.harvard.edu/hbsynthesis.html</a:t>
            </a:r>
          </a:p>
          <a:p>
            <a:pPr eaLnBrk="1" hangingPunct="1"/>
            <a:r>
              <a:rPr lang="nl-NL" altLang="nl-NL" dirty="0" smtClean="0"/>
              <a:t>Hoe komt het dat deze organisatie in families bestaat? </a:t>
            </a:r>
            <a:r>
              <a:rPr lang="nl-NL" altLang="nl-NL" dirty="0" err="1" smtClean="0"/>
              <a:t>Duplicaties</a:t>
            </a:r>
            <a:r>
              <a:rPr lang="nl-NL" altLang="nl-NL" dirty="0" smtClean="0"/>
              <a:t>, </a:t>
            </a:r>
            <a:r>
              <a:rPr lang="nl-NL" altLang="nl-NL" dirty="0" err="1" smtClean="0"/>
              <a:t>rearrangements</a:t>
            </a:r>
            <a:r>
              <a:rPr lang="nl-NL" altLang="nl-NL" dirty="0" smtClean="0"/>
              <a:t> en mutaties.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7062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8895E00-C7CE-4877-82DB-67E465003F3D}" type="slidenum">
              <a:rPr lang="nl-NL" altLang="nl-NL" smtClean="0"/>
              <a:pPr eaLnBrk="1" hangingPunct="1"/>
              <a:t>5</a:t>
            </a:fld>
            <a:endParaRPr lang="nl-NL" altLang="nl-NL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nl-NL" altLang="nl-NL" dirty="0" smtClean="0"/>
              <a:t>Hebben ook wel samengewerkt.</a:t>
            </a:r>
          </a:p>
          <a:p>
            <a:pPr eaLnBrk="1" hangingPunct="1"/>
            <a:endParaRPr lang="nl-NL" altLang="nl-NL" dirty="0" smtClean="0"/>
          </a:p>
          <a:p>
            <a:pPr eaLnBrk="1" hangingPunct="1"/>
            <a:r>
              <a:rPr lang="nl-NL" altLang="nl-NL" dirty="0" err="1" smtClean="0"/>
              <a:t>Haploid</a:t>
            </a:r>
            <a:r>
              <a:rPr lang="nl-NL" altLang="nl-NL" dirty="0" smtClean="0"/>
              <a:t>: 3 miljard (10 </a:t>
            </a:r>
            <a:r>
              <a:rPr lang="nl-NL" altLang="nl-NL" baseline="30000" dirty="0" smtClean="0"/>
              <a:t>9</a:t>
            </a:r>
            <a:r>
              <a:rPr lang="nl-NL" altLang="nl-NL" dirty="0" smtClean="0"/>
              <a:t>) nucleotiden</a:t>
            </a:r>
          </a:p>
          <a:p>
            <a:pPr eaLnBrk="1" hangingPunct="1"/>
            <a:endParaRPr lang="nl-NL" altLang="nl-NL" dirty="0" smtClean="0"/>
          </a:p>
        </p:txBody>
      </p:sp>
    </p:spTree>
    <p:extLst>
      <p:ext uri="{BB962C8B-B14F-4D97-AF65-F5344CB8AC3E}">
        <p14:creationId xmlns:p14="http://schemas.microsoft.com/office/powerpoint/2010/main" val="33837897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77321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nl-NL" altLang="nl-NL" dirty="0" smtClean="0"/>
              <a:t>Globine: pseudogenen, non-</a:t>
            </a:r>
            <a:r>
              <a:rPr lang="nl-NL" altLang="nl-NL" dirty="0" err="1" smtClean="0"/>
              <a:t>coding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regions</a:t>
            </a:r>
            <a:r>
              <a:rPr lang="nl-NL" altLang="nl-NL" dirty="0" smtClean="0"/>
              <a:t> en verschillende vormen van globine</a:t>
            </a:r>
          </a:p>
          <a:p>
            <a:pPr eaLnBrk="1" hangingPunct="1"/>
            <a:r>
              <a:rPr lang="nl-NL" altLang="nl-NL" dirty="0" smtClean="0"/>
              <a:t>Eerst </a:t>
            </a:r>
            <a:r>
              <a:rPr lang="nl-NL" altLang="nl-NL" dirty="0" err="1" smtClean="0"/>
              <a:t>zeta</a:t>
            </a:r>
            <a:r>
              <a:rPr lang="nl-NL" altLang="nl-NL" dirty="0" smtClean="0"/>
              <a:t> en epsilon (eerste 12 weken), daarna alfa en gamma, uiteindelijk alfa en </a:t>
            </a:r>
            <a:r>
              <a:rPr lang="nl-NL" altLang="nl-NL" dirty="0" err="1" smtClean="0"/>
              <a:t>beta</a:t>
            </a:r>
            <a:r>
              <a:rPr lang="nl-NL" altLang="nl-NL" dirty="0" smtClean="0"/>
              <a:t> (en 2 % delta) (geboren)</a:t>
            </a:r>
          </a:p>
          <a:p>
            <a:pPr eaLnBrk="1" hangingPunct="1"/>
            <a:r>
              <a:rPr lang="nl-NL" altLang="nl-NL" dirty="0" smtClean="0"/>
              <a:t>http://sickle.bwh.harvard.edu/hbsynthesis.html</a:t>
            </a:r>
          </a:p>
          <a:p>
            <a:pPr eaLnBrk="1" hangingPunct="1"/>
            <a:r>
              <a:rPr lang="nl-NL" altLang="nl-NL" dirty="0" smtClean="0"/>
              <a:t>Hoe komt het dat deze organisatie in families bestaat? </a:t>
            </a:r>
            <a:r>
              <a:rPr lang="nl-NL" altLang="nl-NL" dirty="0" err="1" smtClean="0"/>
              <a:t>Duplicaties</a:t>
            </a:r>
            <a:r>
              <a:rPr lang="nl-NL" altLang="nl-NL" dirty="0" smtClean="0"/>
              <a:t>, </a:t>
            </a:r>
            <a:r>
              <a:rPr lang="nl-NL" altLang="nl-NL" dirty="0" err="1" smtClean="0"/>
              <a:t>rearrangements</a:t>
            </a:r>
            <a:r>
              <a:rPr lang="nl-NL" altLang="nl-NL" dirty="0" smtClean="0"/>
              <a:t> en mutaties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dirty="0" smtClean="0"/>
              <a:t>Zo kom je dus op meerdere </a:t>
            </a:r>
            <a:r>
              <a:rPr lang="nl-NL" altLang="nl-NL" dirty="0" err="1" smtClean="0"/>
              <a:t>copieen</a:t>
            </a:r>
            <a:r>
              <a:rPr lang="nl-NL" altLang="nl-NL" dirty="0" smtClean="0"/>
              <a:t> van een gen. Daarna gaan ze hun eigen weg in </a:t>
            </a:r>
            <a:r>
              <a:rPr lang="nl-NL" altLang="nl-NL" dirty="0" err="1" smtClean="0"/>
              <a:t>w.b</a:t>
            </a:r>
            <a:r>
              <a:rPr lang="nl-NL" altLang="nl-NL" dirty="0" smtClean="0"/>
              <a:t>. mutaties en nieuwe functies.</a:t>
            </a:r>
          </a:p>
          <a:p>
            <a:pPr eaLnBrk="1" hangingPunct="1"/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FC8E-3A82-48C6-B6C4-BE76ED8641D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933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D7D28A7-3712-49ED-9A0A-B1B67BFB3E83}" type="slidenum">
              <a:rPr lang="nl-NL" altLang="nl-NL" smtClean="0"/>
              <a:pPr eaLnBrk="1" hangingPunct="1"/>
              <a:t>44</a:t>
            </a:fld>
            <a:endParaRPr lang="nl-NL" altLang="nl-NL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nl-NL" dirty="0" smtClean="0"/>
          </a:p>
        </p:txBody>
      </p:sp>
    </p:spTree>
    <p:extLst>
      <p:ext uri="{BB962C8B-B14F-4D97-AF65-F5344CB8AC3E}">
        <p14:creationId xmlns:p14="http://schemas.microsoft.com/office/powerpoint/2010/main" val="2385419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FC8E-3A82-48C6-B6C4-BE76ED8641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27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nl-NL" altLang="nl-NL" dirty="0" smtClean="0"/>
              <a:t>HUGO – Human </a:t>
            </a:r>
            <a:r>
              <a:rPr lang="nl-NL" altLang="nl-NL" dirty="0" err="1" smtClean="0"/>
              <a:t>Genome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Organisation</a:t>
            </a:r>
            <a:endParaRPr lang="nl-NL" altLang="nl-NL" dirty="0" smtClean="0"/>
          </a:p>
          <a:p>
            <a:pPr eaLnBrk="1" hangingPunct="1"/>
            <a:r>
              <a:rPr lang="nl-NL" altLang="nl-NL" dirty="0" err="1" smtClean="0"/>
              <a:t>Karyotyping</a:t>
            </a:r>
            <a:r>
              <a:rPr lang="nl-NL" altLang="nl-NL" dirty="0" smtClean="0"/>
              <a:t>: </a:t>
            </a:r>
            <a:r>
              <a:rPr lang="nl-NL" altLang="nl-NL" dirty="0" err="1" smtClean="0"/>
              <a:t>aaantal</a:t>
            </a:r>
            <a:r>
              <a:rPr lang="nl-NL" altLang="nl-NL" dirty="0" smtClean="0"/>
              <a:t> chromosomen en bandenpatroon, FISH</a:t>
            </a:r>
          </a:p>
          <a:p>
            <a:pPr eaLnBrk="1" hangingPunct="1"/>
            <a:r>
              <a:rPr lang="nl-NL" altLang="nl-NL" dirty="0" err="1" smtClean="0"/>
              <a:t>Linkage</a:t>
            </a:r>
            <a:r>
              <a:rPr lang="nl-NL" altLang="nl-NL" dirty="0" smtClean="0"/>
              <a:t> map: gebaseerd op recombinatiefrequenties van genetische markers</a:t>
            </a:r>
          </a:p>
          <a:p>
            <a:pPr eaLnBrk="1" hangingPunct="1"/>
            <a:r>
              <a:rPr lang="nl-NL" altLang="nl-NL" dirty="0" smtClean="0"/>
              <a:t>Overlappende fragmenten maken, en deze vervolgend 1 voor 1 </a:t>
            </a:r>
            <a:r>
              <a:rPr lang="nl-NL" altLang="nl-NL" dirty="0" err="1" smtClean="0"/>
              <a:t>sequencen</a:t>
            </a:r>
            <a:r>
              <a:rPr lang="nl-NL" altLang="nl-NL" dirty="0" smtClean="0"/>
              <a:t>. </a:t>
            </a:r>
            <a:r>
              <a:rPr lang="nl-NL" altLang="nl-NL" b="1" dirty="0" smtClean="0"/>
              <a:t>Alles eerst in </a:t>
            </a:r>
            <a:r>
              <a:rPr lang="nl-NL" altLang="nl-NL" b="1" dirty="0" err="1" smtClean="0"/>
              <a:t>Yac</a:t>
            </a:r>
            <a:r>
              <a:rPr lang="nl-NL" altLang="nl-NL" b="1" dirty="0" smtClean="0"/>
              <a:t>, BAC, fagen en daarna in </a:t>
            </a:r>
            <a:r>
              <a:rPr lang="nl-NL" altLang="nl-NL" b="1" dirty="0" err="1" smtClean="0"/>
              <a:t>plasmides</a:t>
            </a:r>
            <a:r>
              <a:rPr lang="nl-NL" altLang="nl-NL" b="1" dirty="0" smtClean="0"/>
              <a:t> zetten.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FC8E-3A82-48C6-B6C4-BE76ED8641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23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nl-NL" altLang="nl-NL" dirty="0" err="1" smtClean="0"/>
              <a:t>Shotgun</a:t>
            </a:r>
            <a:r>
              <a:rPr lang="nl-NL" altLang="nl-NL" dirty="0" smtClean="0"/>
              <a:t> approach. Voornaamste verschil met HUGO is de strategie</a:t>
            </a:r>
          </a:p>
          <a:p>
            <a:pPr eaLnBrk="1" hangingPunct="1"/>
            <a:r>
              <a:rPr lang="nl-NL" altLang="nl-NL" dirty="0" smtClean="0"/>
              <a:t>Goede computerprogramma’s nodig om de overlap te vinden.</a:t>
            </a:r>
          </a:p>
          <a:p>
            <a:pPr eaLnBrk="1" hangingPunct="1"/>
            <a:r>
              <a:rPr lang="nl-NL" altLang="nl-NL" dirty="0" smtClean="0"/>
              <a:t>Tegenwoordig nog steeds shot-gun approach, maar dan met </a:t>
            </a:r>
            <a:r>
              <a:rPr lang="nl-NL" altLang="nl-NL" dirty="0" err="1" smtClean="0"/>
              <a:t>pyrosequencen</a:t>
            </a:r>
            <a:r>
              <a:rPr lang="nl-NL" altLang="nl-NL" dirty="0" smtClean="0"/>
              <a:t>: miljoenen fragmenten tegelijk </a:t>
            </a:r>
            <a:r>
              <a:rPr lang="nl-NL" altLang="nl-NL" dirty="0" err="1" smtClean="0"/>
              <a:t>sequencen</a:t>
            </a:r>
            <a:r>
              <a:rPr lang="nl-NL" altLang="nl-NL" dirty="0" smtClean="0"/>
              <a:t>, zonder </a:t>
            </a:r>
            <a:r>
              <a:rPr lang="nl-NL" altLang="nl-NL" dirty="0" err="1" smtClean="0"/>
              <a:t>cloneren</a:t>
            </a:r>
            <a:r>
              <a:rPr lang="nl-NL" altLang="nl-NL" dirty="0" smtClean="0"/>
              <a:t> in plasmide.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D782B1-C8CA-4A09-84A2-A1C259E30B21}" type="slidenum">
              <a:rPr lang="nl-NL" smtClean="0"/>
              <a:pPr>
                <a:defRPr/>
              </a:pPr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9077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0888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D7D28A7-3712-49ED-9A0A-B1B67BFB3E83}" type="slidenum">
              <a:rPr lang="nl-NL" altLang="nl-NL" smtClean="0"/>
              <a:pPr eaLnBrk="1" hangingPunct="1"/>
              <a:t>11</a:t>
            </a:fld>
            <a:endParaRPr lang="nl-NL" altLang="nl-NL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nl-NL" altLang="nl-NL" dirty="0" smtClean="0"/>
              <a:t>Regulatie: wanneer wordt welk eiwit gemaakt.</a:t>
            </a:r>
          </a:p>
          <a:p>
            <a:pPr eaLnBrk="1" hangingPunct="1"/>
            <a:r>
              <a:rPr lang="nl-NL" altLang="nl-NL" dirty="0" smtClean="0"/>
              <a:t>Nogal veel data (in telefoonboeken 4 verdiepingen hoog)</a:t>
            </a:r>
          </a:p>
          <a:p>
            <a:pPr eaLnBrk="1" hangingPunct="1"/>
            <a:r>
              <a:rPr lang="nl-NL" altLang="nl-NL" dirty="0" smtClean="0"/>
              <a:t>Nu nog ordening aanbrengen.</a:t>
            </a:r>
          </a:p>
          <a:p>
            <a:pPr eaLnBrk="1" hangingPunct="1"/>
            <a:r>
              <a:rPr lang="nl-NL" altLang="nl-NL" dirty="0" smtClean="0"/>
              <a:t>Deze punten 1 voor 1 bij langs in de volgende slides</a:t>
            </a:r>
          </a:p>
        </p:txBody>
      </p:sp>
    </p:spTree>
    <p:extLst>
      <p:ext uri="{BB962C8B-B14F-4D97-AF65-F5344CB8AC3E}">
        <p14:creationId xmlns:p14="http://schemas.microsoft.com/office/powerpoint/2010/main" val="274001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6520C7B-A899-4A41-ADB4-40D9C6B2D5B2}" type="slidenum">
              <a:rPr lang="nl-NL" altLang="nl-NL" smtClean="0"/>
              <a:pPr eaLnBrk="1" hangingPunct="1"/>
              <a:t>13</a:t>
            </a:fld>
            <a:endParaRPr lang="nl-NL" altLang="nl-NL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nl-NL" dirty="0" smtClean="0"/>
          </a:p>
        </p:txBody>
      </p:sp>
    </p:spTree>
    <p:extLst>
      <p:ext uri="{BB962C8B-B14F-4D97-AF65-F5344CB8AC3E}">
        <p14:creationId xmlns:p14="http://schemas.microsoft.com/office/powerpoint/2010/main" val="14916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7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1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64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86D885-F095-4170-9F3D-6BA39E597367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2798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8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0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3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39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1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1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2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43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01B07-A4D4-445B-8921-71275A8E0453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50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w.a.pool@pl.hanze.n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Karyotype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CroyUMRpbxg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07963" y="633046"/>
            <a:ext cx="8278837" cy="2581421"/>
          </a:xfrm>
        </p:spPr>
        <p:txBody>
          <a:bodyPr>
            <a:normAutofit fontScale="90000"/>
          </a:bodyPr>
          <a:lstStyle/>
          <a:p>
            <a:r>
              <a:rPr lang="nl-NL" b="1" dirty="0">
                <a:solidFill>
                  <a:srgbClr val="FF6600"/>
                </a:solidFill>
                <a:latin typeface="+mn-lt"/>
              </a:rPr>
              <a:t>Biologie 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3 – les 10</a:t>
            </a:r>
            <a:br>
              <a:rPr lang="nl-NL" b="1" dirty="0" smtClean="0">
                <a:solidFill>
                  <a:srgbClr val="FF6600"/>
                </a:solidFill>
                <a:latin typeface="+mn-lt"/>
              </a:rPr>
            </a:br>
            <a:r>
              <a:rPr lang="nl-NL" b="1" dirty="0" smtClean="0">
                <a:solidFill>
                  <a:srgbClr val="FF6600"/>
                </a:solidFill>
                <a:latin typeface="+mn-lt"/>
              </a:rPr>
              <a:t/>
            </a:r>
            <a:br>
              <a:rPr lang="nl-NL" b="1" dirty="0" smtClean="0">
                <a:solidFill>
                  <a:srgbClr val="FF6600"/>
                </a:solidFill>
                <a:latin typeface="+mn-lt"/>
              </a:rPr>
            </a:br>
            <a:r>
              <a:rPr lang="nl-NL" sz="4000" b="1" dirty="0" smtClean="0">
                <a:latin typeface="+mn-lt"/>
              </a:rPr>
              <a:t>H20 – The </a:t>
            </a:r>
            <a:r>
              <a:rPr lang="nl-NL" sz="4000" b="1" dirty="0" err="1" smtClean="0">
                <a:latin typeface="+mn-lt"/>
              </a:rPr>
              <a:t>evolution</a:t>
            </a:r>
            <a:r>
              <a:rPr lang="nl-NL" sz="4000" b="1" dirty="0" smtClean="0">
                <a:latin typeface="+mn-lt"/>
              </a:rPr>
              <a:t> of </a:t>
            </a:r>
            <a:r>
              <a:rPr lang="nl-NL" sz="4000" b="1" dirty="0" err="1" smtClean="0">
                <a:latin typeface="+mn-lt"/>
              </a:rPr>
              <a:t>Genomes</a:t>
            </a:r>
            <a:r>
              <a:rPr lang="nl-NL" sz="4000" b="1" dirty="0" smtClean="0">
                <a:latin typeface="+mn-lt"/>
              </a:rPr>
              <a:t> – deel 1</a:t>
            </a:r>
            <a:endParaRPr lang="nl-NL" sz="4000" b="1" dirty="0">
              <a:latin typeface="+mn-lt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83809" y="4078404"/>
            <a:ext cx="3158197" cy="1655762"/>
          </a:xfrm>
        </p:spPr>
        <p:txBody>
          <a:bodyPr>
            <a:normAutofit/>
          </a:bodyPr>
          <a:lstStyle/>
          <a:p>
            <a:r>
              <a:rPr lang="nl-NL" dirty="0"/>
              <a:t>Wietske Pool</a:t>
            </a:r>
          </a:p>
          <a:p>
            <a:r>
              <a:rPr lang="nl-NL" dirty="0"/>
              <a:t>POWE</a:t>
            </a:r>
          </a:p>
          <a:p>
            <a:r>
              <a:rPr lang="nl-NL" dirty="0" smtClean="0">
                <a:hlinkClick r:id="rId2"/>
              </a:rPr>
              <a:t>w.a.pool@pl.hanze.nl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221" y="3597744"/>
            <a:ext cx="4443442" cy="224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4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2380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Wat is het humane </a:t>
            </a:r>
            <a:r>
              <a:rPr lang="nl-NL" b="1" i="1" u="sng" dirty="0" smtClean="0">
                <a:solidFill>
                  <a:srgbClr val="FF6600"/>
                </a:solidFill>
                <a:latin typeface="+mn-lt"/>
              </a:rPr>
              <a:t>genoom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?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47650" y="1304950"/>
            <a:ext cx="5328592" cy="100811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nl-NL" sz="2400" dirty="0" smtClean="0"/>
              <a:t>Een set chromosomen (haploïd) plus Y-chromosoom plus mitochondrieel DNA</a:t>
            </a:r>
          </a:p>
          <a:p>
            <a:pPr lvl="0"/>
            <a:endParaRPr lang="nl-NL" sz="2400" dirty="0" smtClean="0"/>
          </a:p>
        </p:txBody>
      </p:sp>
      <p:pic>
        <p:nvPicPr>
          <p:cNvPr id="15362" name="Picture 2" descr="Karyotype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20" y="2451204"/>
            <a:ext cx="3500242" cy="376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679047"/>
              </p:ext>
            </p:extLst>
          </p:nvPr>
        </p:nvGraphicFramePr>
        <p:xfrm>
          <a:off x="6496050" y="1166808"/>
          <a:ext cx="2140841" cy="55007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0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0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1292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 dirty="0">
                          <a:effectLst/>
                        </a:rPr>
                        <a:t>Chromosoom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 dirty="0" smtClean="0">
                          <a:effectLst/>
                        </a:rPr>
                        <a:t># </a:t>
                      </a:r>
                      <a:r>
                        <a:rPr lang="nl-NL" sz="1200" u="none" strike="noStrike" dirty="0">
                          <a:effectLst/>
                        </a:rPr>
                        <a:t>baseparen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rtl="0" fontAlgn="b"/>
                      <a:r>
                        <a:rPr lang="nl-NL" sz="1200" u="none" strike="noStrike" dirty="0">
                          <a:effectLst/>
                        </a:rPr>
                        <a:t>22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>
                          <a:effectLst/>
                        </a:rPr>
                        <a:t>51,304,566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21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48,129,895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20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63,025,520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19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59,128,983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18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78,077,248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17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81,195,210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16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90,354,753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15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102,531,392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14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107,349,540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13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115,169,878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12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133,851,895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11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135,006,516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10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135,534,747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9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141,213,431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8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146,364,022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7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159,138,663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6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171,115,067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5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180,915,260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4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191,154,276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3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198,022,430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2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243,199,373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1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249,250,621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X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155,270,560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10755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Y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59,373,566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1292"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u="none" strike="noStrike">
                          <a:effectLst/>
                        </a:rPr>
                        <a:t>mtDNA</a:t>
                      </a:r>
                      <a:endParaRPr lang="nl-NL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200" u="none" strike="noStrike" dirty="0">
                          <a:effectLst/>
                        </a:rPr>
                        <a:t>16,569 </a:t>
                      </a:r>
                      <a:endParaRPr lang="nl-NL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70" marR="8670" marT="8670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5" name="Tekstvak 4"/>
          <p:cNvSpPr txBox="1"/>
          <p:nvPr/>
        </p:nvSpPr>
        <p:spPr>
          <a:xfrm>
            <a:off x="747486" y="6358837"/>
            <a:ext cx="292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Karyotype</a:t>
            </a:r>
            <a:r>
              <a:rPr lang="nl-NL" dirty="0" smtClean="0"/>
              <a:t> diploïd gelegd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356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49514" y="176214"/>
            <a:ext cx="7772400" cy="464978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nl-NL" altLang="nl-NL" sz="4400" b="1" dirty="0" smtClean="0">
                <a:solidFill>
                  <a:srgbClr val="FF6600"/>
                </a:solidFill>
                <a:latin typeface="+mn-lt"/>
              </a:rPr>
              <a:t>Informatie is verzameld: </a:t>
            </a:r>
            <a:br>
              <a:rPr lang="nl-NL" altLang="nl-NL" sz="4400" b="1" dirty="0" smtClean="0">
                <a:solidFill>
                  <a:srgbClr val="FF6600"/>
                </a:solidFill>
                <a:latin typeface="+mn-lt"/>
              </a:rPr>
            </a:br>
            <a:r>
              <a:rPr lang="nl-NL" altLang="nl-NL" sz="4400" b="1" dirty="0" smtClean="0">
                <a:solidFill>
                  <a:srgbClr val="FF6600"/>
                </a:solidFill>
                <a:latin typeface="+mn-lt"/>
              </a:rPr>
              <a:t/>
            </a:r>
            <a:br>
              <a:rPr lang="nl-NL" altLang="nl-NL" sz="4400" b="1" dirty="0" smtClean="0">
                <a:solidFill>
                  <a:srgbClr val="FF6600"/>
                </a:solidFill>
                <a:latin typeface="+mn-lt"/>
              </a:rPr>
            </a:br>
            <a:r>
              <a:rPr lang="nl-NL" altLang="nl-NL" sz="4400" b="1" dirty="0">
                <a:solidFill>
                  <a:srgbClr val="FF6600"/>
                </a:solidFill>
                <a:latin typeface="+mn-lt"/>
              </a:rPr>
              <a:t/>
            </a:r>
            <a:br>
              <a:rPr lang="nl-NL" altLang="nl-NL" sz="4400" b="1" dirty="0">
                <a:solidFill>
                  <a:srgbClr val="FF6600"/>
                </a:solidFill>
                <a:latin typeface="+mn-lt"/>
              </a:rPr>
            </a:br>
            <a:r>
              <a:rPr lang="nl-NL" altLang="nl-NL" sz="4400" b="1" dirty="0" smtClean="0">
                <a:solidFill>
                  <a:srgbClr val="FF6600"/>
                </a:solidFill>
                <a:latin typeface="+mn-lt"/>
              </a:rPr>
              <a:t/>
            </a:r>
            <a:br>
              <a:rPr lang="nl-NL" altLang="nl-NL" sz="4400" b="1" dirty="0" smtClean="0">
                <a:solidFill>
                  <a:srgbClr val="FF6600"/>
                </a:solidFill>
                <a:latin typeface="+mn-lt"/>
              </a:rPr>
            </a:br>
            <a:r>
              <a:rPr lang="nl-NL" altLang="nl-NL" sz="4400" b="1" dirty="0">
                <a:solidFill>
                  <a:srgbClr val="FF6600"/>
                </a:solidFill>
                <a:latin typeface="+mn-lt"/>
              </a:rPr>
              <a:t/>
            </a:r>
            <a:br>
              <a:rPr lang="nl-NL" altLang="nl-NL" sz="4400" b="1" dirty="0">
                <a:solidFill>
                  <a:srgbClr val="FF6600"/>
                </a:solidFill>
                <a:latin typeface="+mn-lt"/>
              </a:rPr>
            </a:br>
            <a:r>
              <a:rPr lang="nl-NL" altLang="nl-NL" sz="4400" b="1" dirty="0" smtClean="0">
                <a:solidFill>
                  <a:srgbClr val="FF6600"/>
                </a:solidFill>
                <a:latin typeface="+mn-lt"/>
              </a:rPr>
              <a:t/>
            </a:r>
            <a:br>
              <a:rPr lang="nl-NL" altLang="nl-NL" sz="4400" b="1" dirty="0" smtClean="0">
                <a:solidFill>
                  <a:srgbClr val="FF6600"/>
                </a:solidFill>
                <a:latin typeface="+mn-lt"/>
              </a:rPr>
            </a:br>
            <a:r>
              <a:rPr lang="nl-NL" altLang="nl-NL" sz="4400" b="1" dirty="0">
                <a:solidFill>
                  <a:srgbClr val="FF6600"/>
                </a:solidFill>
                <a:latin typeface="+mn-lt"/>
              </a:rPr>
              <a:t/>
            </a:r>
            <a:br>
              <a:rPr lang="nl-NL" altLang="nl-NL" sz="4400" b="1" dirty="0">
                <a:solidFill>
                  <a:srgbClr val="FF6600"/>
                </a:solidFill>
                <a:latin typeface="+mn-lt"/>
              </a:rPr>
            </a:br>
            <a:r>
              <a:rPr lang="nl-NL" altLang="nl-NL" sz="4400" b="1" dirty="0" smtClean="0">
                <a:solidFill>
                  <a:srgbClr val="FF6600"/>
                </a:solidFill>
                <a:latin typeface="+mn-lt"/>
              </a:rPr>
              <a:t>Nu </a:t>
            </a:r>
            <a:r>
              <a:rPr lang="nl-NL" altLang="nl-NL" sz="4400" b="1" dirty="0" smtClean="0">
                <a:solidFill>
                  <a:srgbClr val="FF6600"/>
                </a:solidFill>
                <a:latin typeface="+mn-lt"/>
              </a:rPr>
              <a:t>nog begrijpen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04970" y="4843913"/>
            <a:ext cx="6858000" cy="1905000"/>
          </a:xfrm>
        </p:spPr>
        <p:txBody>
          <a:bodyPr>
            <a:normAutofit fontScale="92500" lnSpcReduction="20000"/>
          </a:bodyPr>
          <a:lstStyle/>
          <a:p>
            <a:r>
              <a:rPr lang="nl-NL" altLang="nl-NL" sz="2400" dirty="0"/>
              <a:t>Nogal veel data (in telefoonboeken 4 verdiepingen hoog)</a:t>
            </a:r>
          </a:p>
          <a:p>
            <a:pPr eaLnBrk="1" hangingPunct="1"/>
            <a:endParaRPr lang="nl-NL" altLang="nl-NL" sz="2400" dirty="0" smtClean="0">
              <a:solidFill>
                <a:schemeClr val="accent1"/>
              </a:solidFill>
            </a:endParaRPr>
          </a:p>
          <a:p>
            <a:pPr eaLnBrk="1" hangingPunct="1"/>
            <a:r>
              <a:rPr lang="nl-NL" altLang="nl-NL" sz="2400" dirty="0" smtClean="0">
                <a:solidFill>
                  <a:schemeClr val="accent1"/>
                </a:solidFill>
              </a:rPr>
              <a:t>Genen zoeken in de sequentie</a:t>
            </a:r>
          </a:p>
          <a:p>
            <a:pPr eaLnBrk="1" hangingPunct="1"/>
            <a:r>
              <a:rPr lang="nl-NL" altLang="nl-NL" sz="2400" dirty="0" smtClean="0">
                <a:solidFill>
                  <a:schemeClr val="accent1"/>
                </a:solidFill>
              </a:rPr>
              <a:t>Functies aan de sequenties toekennen</a:t>
            </a:r>
          </a:p>
          <a:p>
            <a:pPr eaLnBrk="1" hangingPunct="1"/>
            <a:r>
              <a:rPr lang="nl-NL" altLang="nl-NL" sz="2400" dirty="0" err="1" smtClean="0">
                <a:solidFill>
                  <a:schemeClr val="accent1"/>
                </a:solidFill>
              </a:rPr>
              <a:t>Proteomics</a:t>
            </a:r>
            <a:endParaRPr lang="nl-NL" altLang="nl-NL" sz="2400" dirty="0" smtClean="0">
              <a:solidFill>
                <a:schemeClr val="accent1"/>
              </a:solidFill>
            </a:endParaRPr>
          </a:p>
        </p:txBody>
      </p:sp>
      <p:pic>
        <p:nvPicPr>
          <p:cNvPr id="1026" name="Picture 2" descr="The Human Genome Projec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7"/>
          <a:stretch/>
        </p:blipFill>
        <p:spPr bwMode="auto">
          <a:xfrm>
            <a:off x="264885" y="1146628"/>
            <a:ext cx="8738171" cy="267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/>
          <p:cNvSpPr/>
          <p:nvPr/>
        </p:nvSpPr>
        <p:spPr>
          <a:xfrm>
            <a:off x="5798457" y="3824514"/>
            <a:ext cx="32802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000" dirty="0"/>
              <a:t>https://microbenotes.com/the-human-genome-project/</a:t>
            </a:r>
          </a:p>
        </p:txBody>
      </p:sp>
    </p:spTree>
    <p:extLst>
      <p:ext uri="{BB962C8B-B14F-4D97-AF65-F5344CB8AC3E}">
        <p14:creationId xmlns:p14="http://schemas.microsoft.com/office/powerpoint/2010/main" val="90218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0" y="2691581"/>
            <a:ext cx="9144000" cy="737419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/>
          <p:cNvSpPr txBox="1"/>
          <p:nvPr/>
        </p:nvSpPr>
        <p:spPr>
          <a:xfrm>
            <a:off x="7374" y="1190912"/>
            <a:ext cx="9143999" cy="492443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2600" dirty="0" smtClean="0"/>
              <a:t>Pauze: </a:t>
            </a:r>
            <a:r>
              <a:rPr lang="nl-NL" sz="2600" dirty="0"/>
              <a:t>2</a:t>
            </a:r>
            <a:r>
              <a:rPr lang="nl-NL" sz="2600" dirty="0" smtClean="0"/>
              <a:t> minuten</a:t>
            </a:r>
            <a:endParaRPr lang="nl-NL" sz="2600" dirty="0"/>
          </a:p>
        </p:txBody>
      </p:sp>
      <p:cxnSp>
        <p:nvCxnSpPr>
          <p:cNvPr id="7" name="Rechte verbindingslijn 6"/>
          <p:cNvCxnSpPr/>
          <p:nvPr/>
        </p:nvCxnSpPr>
        <p:spPr>
          <a:xfrm>
            <a:off x="0" y="2278626"/>
            <a:ext cx="9144000" cy="73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7374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>
            <a:off x="9126793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/>
          <p:cNvCxnSpPr/>
          <p:nvPr/>
        </p:nvCxnSpPr>
        <p:spPr>
          <a:xfrm>
            <a:off x="4562454" y="2145890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31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562" y="119286"/>
            <a:ext cx="8821613" cy="1395189"/>
          </a:xfrm>
        </p:spPr>
        <p:txBody>
          <a:bodyPr>
            <a:normAutofit/>
          </a:bodyPr>
          <a:lstStyle/>
          <a:p>
            <a:pPr eaLnBrk="1" hangingPunct="1"/>
            <a:r>
              <a:rPr lang="nl-NL" altLang="nl-NL" sz="4000" b="1" dirty="0" smtClean="0">
                <a:solidFill>
                  <a:srgbClr val="FF6600"/>
                </a:solidFill>
                <a:latin typeface="+mn-lt"/>
              </a:rPr>
              <a:t>20.2 </a:t>
            </a:r>
            <a:r>
              <a:rPr lang="nl-NL" altLang="nl-NL" sz="4000" b="1" dirty="0" err="1" smtClean="0">
                <a:solidFill>
                  <a:srgbClr val="FF6600"/>
                </a:solidFill>
                <a:latin typeface="+mn-lt"/>
              </a:rPr>
              <a:t>Scientists</a:t>
            </a:r>
            <a:r>
              <a:rPr lang="nl-NL" altLang="nl-NL" sz="4000" b="1" dirty="0" smtClean="0">
                <a:solidFill>
                  <a:srgbClr val="FF6600"/>
                </a:solidFill>
                <a:latin typeface="+mn-lt"/>
              </a:rPr>
              <a:t> </a:t>
            </a:r>
            <a:r>
              <a:rPr lang="nl-NL" altLang="nl-NL" sz="4000" b="1" dirty="0" err="1" smtClean="0">
                <a:solidFill>
                  <a:srgbClr val="FF6600"/>
                </a:solidFill>
                <a:latin typeface="+mn-lt"/>
              </a:rPr>
              <a:t>use</a:t>
            </a:r>
            <a:r>
              <a:rPr lang="nl-NL" altLang="nl-NL" sz="4000" b="1" dirty="0" smtClean="0">
                <a:solidFill>
                  <a:srgbClr val="FF6600"/>
                </a:solidFill>
                <a:latin typeface="+mn-lt"/>
              </a:rPr>
              <a:t> </a:t>
            </a:r>
            <a:r>
              <a:rPr lang="nl-NL" altLang="nl-NL" sz="4000" b="1" dirty="0" err="1" smtClean="0">
                <a:solidFill>
                  <a:srgbClr val="FF6600"/>
                </a:solidFill>
                <a:latin typeface="+mn-lt"/>
              </a:rPr>
              <a:t>Bioinformatics</a:t>
            </a:r>
            <a:r>
              <a:rPr lang="nl-NL" altLang="nl-NL" sz="4000" b="1" dirty="0" smtClean="0">
                <a:solidFill>
                  <a:srgbClr val="FF6600"/>
                </a:solidFill>
                <a:latin typeface="+mn-lt"/>
              </a:rPr>
              <a:t> </a:t>
            </a:r>
            <a:r>
              <a:rPr lang="nl-NL" altLang="nl-NL" sz="4000" b="1" dirty="0" err="1" smtClean="0">
                <a:solidFill>
                  <a:srgbClr val="FF6600"/>
                </a:solidFill>
                <a:latin typeface="+mn-lt"/>
              </a:rPr>
              <a:t>to</a:t>
            </a:r>
            <a:r>
              <a:rPr lang="nl-NL" altLang="nl-NL" sz="4000" b="1" dirty="0" smtClean="0">
                <a:solidFill>
                  <a:srgbClr val="FF6600"/>
                </a:solidFill>
                <a:latin typeface="+mn-lt"/>
              </a:rPr>
              <a:t> </a:t>
            </a:r>
            <a:r>
              <a:rPr lang="nl-NL" altLang="nl-NL" sz="4000" b="1" dirty="0" err="1" smtClean="0">
                <a:solidFill>
                  <a:srgbClr val="FF6600"/>
                </a:solidFill>
                <a:latin typeface="+mn-lt"/>
              </a:rPr>
              <a:t>analyze</a:t>
            </a:r>
            <a:r>
              <a:rPr lang="nl-NL" altLang="nl-NL" sz="4000" b="1" dirty="0" smtClean="0">
                <a:solidFill>
                  <a:srgbClr val="FF6600"/>
                </a:solidFill>
                <a:latin typeface="+mn-lt"/>
              </a:rPr>
              <a:t> </a:t>
            </a:r>
            <a:r>
              <a:rPr lang="nl-NL" altLang="nl-NL" sz="4000" b="1" dirty="0" err="1" smtClean="0">
                <a:solidFill>
                  <a:srgbClr val="FF6600"/>
                </a:solidFill>
                <a:latin typeface="+mn-lt"/>
              </a:rPr>
              <a:t>genomes</a:t>
            </a:r>
            <a:r>
              <a:rPr lang="nl-NL" altLang="nl-NL" sz="4000" b="1" dirty="0" smtClean="0">
                <a:solidFill>
                  <a:srgbClr val="FF6600"/>
                </a:solidFill>
                <a:latin typeface="+mn-lt"/>
              </a:rPr>
              <a:t> </a:t>
            </a:r>
            <a:r>
              <a:rPr lang="nl-NL" altLang="nl-NL" sz="4000" b="1" dirty="0" err="1" smtClean="0">
                <a:solidFill>
                  <a:srgbClr val="FF6600"/>
                </a:solidFill>
                <a:latin typeface="+mn-lt"/>
              </a:rPr>
              <a:t>and</a:t>
            </a:r>
            <a:r>
              <a:rPr lang="nl-NL" altLang="nl-NL" sz="4000" b="1" dirty="0" smtClean="0">
                <a:solidFill>
                  <a:srgbClr val="FF6600"/>
                </a:solidFill>
                <a:latin typeface="+mn-lt"/>
              </a:rPr>
              <a:t> </a:t>
            </a:r>
            <a:r>
              <a:rPr lang="nl-NL" altLang="nl-NL" sz="4000" b="1" dirty="0" err="1" smtClean="0">
                <a:solidFill>
                  <a:srgbClr val="FF6600"/>
                </a:solidFill>
                <a:latin typeface="+mn-lt"/>
              </a:rPr>
              <a:t>their</a:t>
            </a:r>
            <a:r>
              <a:rPr lang="nl-NL" altLang="nl-NL" sz="4000" b="1" dirty="0" smtClean="0">
                <a:solidFill>
                  <a:srgbClr val="FF6600"/>
                </a:solidFill>
                <a:latin typeface="+mn-lt"/>
              </a:rPr>
              <a:t> </a:t>
            </a:r>
            <a:r>
              <a:rPr lang="nl-NL" altLang="nl-NL" sz="4000" b="1" dirty="0" err="1" smtClean="0">
                <a:solidFill>
                  <a:srgbClr val="FF6600"/>
                </a:solidFill>
                <a:latin typeface="+mn-lt"/>
              </a:rPr>
              <a:t>functions</a:t>
            </a:r>
            <a:endParaRPr lang="nl-NL" altLang="nl-NL" sz="4000" b="1" dirty="0" smtClean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>
          <a:xfrm>
            <a:off x="198562" y="2143125"/>
            <a:ext cx="8477250" cy="3867149"/>
          </a:xfrm>
        </p:spPr>
        <p:txBody>
          <a:bodyPr>
            <a:normAutofit/>
          </a:bodyPr>
          <a:lstStyle/>
          <a:p>
            <a:pPr marL="228600" lvl="1">
              <a:buNone/>
            </a:pPr>
            <a:r>
              <a:rPr lang="en-US" sz="3200" dirty="0" err="1" smtClean="0"/>
              <a:t>Bronnen</a:t>
            </a:r>
            <a:r>
              <a:rPr lang="en-US" sz="3200" dirty="0" smtClean="0"/>
              <a:t> </a:t>
            </a:r>
            <a:r>
              <a:rPr lang="en-US" sz="3200" dirty="0" err="1" smtClean="0"/>
              <a:t>voor</a:t>
            </a:r>
            <a:r>
              <a:rPr lang="en-US" sz="3200" dirty="0" smtClean="0"/>
              <a:t> data </a:t>
            </a:r>
            <a:r>
              <a:rPr lang="en-US" sz="3200" dirty="0" err="1" smtClean="0"/>
              <a:t>en</a:t>
            </a:r>
            <a:r>
              <a:rPr lang="en-US" sz="3200" dirty="0" smtClean="0"/>
              <a:t> software:</a:t>
            </a:r>
          </a:p>
          <a:p>
            <a:pPr marL="0" lvl="1" indent="0">
              <a:buNone/>
            </a:pPr>
            <a:r>
              <a:rPr lang="en-US" sz="2600" dirty="0" err="1" smtClean="0"/>
              <a:t>Vrij</a:t>
            </a:r>
            <a:r>
              <a:rPr lang="en-US" sz="2600" dirty="0" smtClean="0"/>
              <a:t> </a:t>
            </a:r>
            <a:r>
              <a:rPr lang="en-US" sz="2600" dirty="0" err="1" smtClean="0"/>
              <a:t>toegankelijk</a:t>
            </a:r>
            <a:endParaRPr lang="en-US" sz="2600" dirty="0"/>
          </a:p>
          <a:p>
            <a:pPr marL="0" lvl="1" indent="0">
              <a:buNone/>
            </a:pPr>
            <a:endParaRPr lang="en-US" sz="2600" dirty="0" smtClean="0"/>
          </a:p>
          <a:p>
            <a:pPr marL="0" lvl="1" indent="0">
              <a:buNone/>
            </a:pPr>
            <a:r>
              <a:rPr lang="en-US" sz="2600" dirty="0" smtClean="0"/>
              <a:t>1) NCBI (National </a:t>
            </a:r>
            <a:r>
              <a:rPr lang="en-US" sz="2600" dirty="0"/>
              <a:t>Center for Biotechnology </a:t>
            </a:r>
            <a:r>
              <a:rPr lang="en-US" sz="2600" dirty="0" smtClean="0"/>
              <a:t>Information), USA</a:t>
            </a:r>
          </a:p>
          <a:p>
            <a:pPr marL="0" lvl="1" indent="0">
              <a:buNone/>
            </a:pPr>
            <a:r>
              <a:rPr lang="en-US" sz="2600" dirty="0" smtClean="0"/>
              <a:t>	2) EMBL (European </a:t>
            </a:r>
            <a:r>
              <a:rPr lang="en-US" sz="2600" dirty="0"/>
              <a:t>Molecular Biology </a:t>
            </a:r>
            <a:r>
              <a:rPr lang="en-US" sz="2600" dirty="0" smtClean="0"/>
              <a:t>Laboratory)</a:t>
            </a:r>
          </a:p>
          <a:p>
            <a:pPr marL="0" lvl="1" indent="0">
              <a:buNone/>
            </a:pPr>
            <a:r>
              <a:rPr lang="en-US" sz="2600" dirty="0" smtClean="0"/>
              <a:t>	3) DNA </a:t>
            </a:r>
            <a:r>
              <a:rPr lang="en-US" sz="2600" dirty="0"/>
              <a:t>Data Bank of </a:t>
            </a:r>
            <a:r>
              <a:rPr lang="en-US" sz="2600" dirty="0" smtClean="0"/>
              <a:t>Japan</a:t>
            </a:r>
          </a:p>
          <a:p>
            <a:pPr marL="0" lvl="1" indent="0">
              <a:buNone/>
            </a:pPr>
            <a:r>
              <a:rPr lang="en-US" sz="2600" dirty="0" smtClean="0"/>
              <a:t>	4) BGI (Beijing Genomics Institute), China</a:t>
            </a:r>
            <a:endParaRPr lang="en-US" sz="2600" dirty="0"/>
          </a:p>
          <a:p>
            <a:pPr marL="0" indent="0">
              <a:buNone/>
            </a:pPr>
            <a:endParaRPr lang="nl-NL" sz="2600" dirty="0"/>
          </a:p>
        </p:txBody>
      </p:sp>
      <p:pic>
        <p:nvPicPr>
          <p:cNvPr id="2050" name="Picture 2" descr="Afbeeldingsresultaat voor NCBI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4" y="1834002"/>
            <a:ext cx="2570288" cy="144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60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193676"/>
            <a:ext cx="7886700" cy="1111249"/>
          </a:xfrm>
        </p:spPr>
        <p:txBody>
          <a:bodyPr/>
          <a:lstStyle/>
          <a:p>
            <a:r>
              <a:rPr lang="en-US" b="1" dirty="0" smtClean="0">
                <a:solidFill>
                  <a:srgbClr val="FF6600"/>
                </a:solidFill>
                <a:latin typeface="+mn-lt"/>
              </a:rPr>
              <a:t>NCBI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39763" y="1389916"/>
            <a:ext cx="8267700" cy="5017918"/>
          </a:xfrm>
        </p:spPr>
        <p:txBody>
          <a:bodyPr>
            <a:normAutofit lnSpcReduction="10000"/>
          </a:bodyPr>
          <a:lstStyle/>
          <a:p>
            <a:r>
              <a:rPr lang="en-US" sz="2400" dirty="0" err="1" smtClean="0"/>
              <a:t>GenBank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 database met</a:t>
            </a:r>
            <a:r>
              <a:rPr lang="en-US" sz="2400" dirty="0" smtClean="0"/>
              <a:t> </a:t>
            </a:r>
            <a:r>
              <a:rPr lang="en-US" sz="2400" dirty="0" err="1" smtClean="0"/>
              <a:t>sequenties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	</a:t>
            </a:r>
            <a:r>
              <a:rPr lang="en-US" sz="2000" dirty="0" smtClean="0"/>
              <a:t>De data in </a:t>
            </a:r>
            <a:r>
              <a:rPr lang="en-US" sz="2000" dirty="0" err="1" smtClean="0"/>
              <a:t>GenBank</a:t>
            </a:r>
            <a:r>
              <a:rPr lang="en-US" sz="2000" dirty="0" smtClean="0"/>
              <a:t> </a:t>
            </a:r>
            <a:r>
              <a:rPr lang="en-US" sz="2000" dirty="0" err="1" smtClean="0"/>
              <a:t>verdubbelt</a:t>
            </a:r>
            <a:r>
              <a:rPr lang="en-US" sz="2000" dirty="0" smtClean="0"/>
              <a:t> </a:t>
            </a:r>
            <a:r>
              <a:rPr lang="en-US" sz="2000" dirty="0" err="1" smtClean="0"/>
              <a:t>zich</a:t>
            </a:r>
            <a:r>
              <a:rPr lang="en-US" sz="2000" dirty="0" smtClean="0"/>
              <a:t> nog steeds </a:t>
            </a:r>
            <a:r>
              <a:rPr lang="en-US" sz="2000" dirty="0" err="1" smtClean="0"/>
              <a:t>elke</a:t>
            </a:r>
            <a:r>
              <a:rPr lang="en-US" sz="2000" dirty="0" smtClean="0"/>
              <a:t> 18 </a:t>
            </a:r>
            <a:r>
              <a:rPr lang="en-US" sz="2000" dirty="0" err="1" smtClean="0"/>
              <a:t>maanden</a:t>
            </a:r>
            <a:endParaRPr lang="en-US" sz="2000" dirty="0" smtClean="0"/>
          </a:p>
          <a:p>
            <a:r>
              <a:rPr lang="en-US" sz="2400" dirty="0" err="1" smtClean="0"/>
              <a:t>BLASTn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 software om je DNA-</a:t>
            </a:r>
            <a:r>
              <a:rPr lang="en-US" sz="2400" dirty="0" err="1" smtClean="0">
                <a:sym typeface="Wingdings" panose="05000000000000000000" pitchFamily="2" charset="2"/>
              </a:rPr>
              <a:t>sequenties</a:t>
            </a:r>
            <a:r>
              <a:rPr lang="en-US" sz="2400" dirty="0" smtClean="0">
                <a:sym typeface="Wingdings" panose="05000000000000000000" pitchFamily="2" charset="2"/>
              </a:rPr>
              <a:t> (‘query’) </a:t>
            </a:r>
            <a:r>
              <a:rPr lang="en-US" sz="2400" dirty="0" err="1" smtClean="0">
                <a:sym typeface="Wingdings" panose="05000000000000000000" pitchFamily="2" charset="2"/>
              </a:rPr>
              <a:t>te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vergelijken</a:t>
            </a:r>
            <a:r>
              <a:rPr lang="en-US" sz="2400" dirty="0" smtClean="0">
                <a:sym typeface="Wingdings" panose="05000000000000000000" pitchFamily="2" charset="2"/>
              </a:rPr>
              <a:t> met </a:t>
            </a:r>
            <a:r>
              <a:rPr lang="en-US" sz="2400" dirty="0" err="1" smtClean="0">
                <a:sym typeface="Wingdings" panose="05000000000000000000" pitchFamily="2" charset="2"/>
              </a:rPr>
              <a:t>alle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sequenties</a:t>
            </a:r>
            <a:r>
              <a:rPr lang="en-US" sz="2400" dirty="0" smtClean="0">
                <a:sym typeface="Wingdings" panose="05000000000000000000" pitchFamily="2" charset="2"/>
              </a:rPr>
              <a:t> in </a:t>
            </a:r>
            <a:r>
              <a:rPr lang="en-US" sz="2400" dirty="0" err="1" smtClean="0">
                <a:sym typeface="Wingdings" panose="05000000000000000000" pitchFamily="2" charset="2"/>
              </a:rPr>
              <a:t>GenBank</a:t>
            </a:r>
            <a:endParaRPr lang="en-US" sz="2400" dirty="0" smtClean="0">
              <a:sym typeface="Wingdings" panose="05000000000000000000" pitchFamily="2" charset="2"/>
            </a:endParaRPr>
          </a:p>
          <a:p>
            <a:r>
              <a:rPr lang="en-US" sz="2400" dirty="0" err="1" smtClean="0">
                <a:sym typeface="Wingdings" panose="05000000000000000000" pitchFamily="2" charset="2"/>
              </a:rPr>
              <a:t>BLASTp</a:t>
            </a:r>
            <a:r>
              <a:rPr lang="en-US" sz="2400" dirty="0" smtClean="0">
                <a:sym typeface="Wingdings" panose="05000000000000000000" pitchFamily="2" charset="2"/>
              </a:rPr>
              <a:t>  software </a:t>
            </a:r>
            <a:r>
              <a:rPr lang="en-US" sz="2400" dirty="0" err="1" smtClean="0">
                <a:sym typeface="Wingdings" panose="05000000000000000000" pitchFamily="2" charset="2"/>
              </a:rPr>
              <a:t>vergelijkbaar</a:t>
            </a:r>
            <a:r>
              <a:rPr lang="en-US" sz="2400" dirty="0" smtClean="0">
                <a:sym typeface="Wingdings" panose="05000000000000000000" pitchFamily="2" charset="2"/>
              </a:rPr>
              <a:t> met </a:t>
            </a:r>
            <a:r>
              <a:rPr lang="en-US" sz="2400" dirty="0" err="1" smtClean="0">
                <a:sym typeface="Wingdings" panose="05000000000000000000" pitchFamily="2" charset="2"/>
              </a:rPr>
              <a:t>BLASTn</a:t>
            </a:r>
            <a:r>
              <a:rPr lang="en-US" sz="2400" dirty="0" smtClean="0">
                <a:sym typeface="Wingdings" panose="05000000000000000000" pitchFamily="2" charset="2"/>
              </a:rPr>
              <a:t> , maar </a:t>
            </a:r>
            <a:r>
              <a:rPr lang="en-US" sz="2400" dirty="0" err="1" smtClean="0">
                <a:sym typeface="Wingdings" panose="05000000000000000000" pitchFamily="2" charset="2"/>
              </a:rPr>
              <a:t>dan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voor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eiwit</a:t>
            </a:r>
            <a:r>
              <a:rPr lang="en-US" sz="2400" dirty="0" smtClean="0">
                <a:sym typeface="Wingdings" panose="05000000000000000000" pitchFamily="2" charset="2"/>
              </a:rPr>
              <a:t> (protein) </a:t>
            </a:r>
            <a:r>
              <a:rPr lang="en-US" sz="2400" dirty="0" err="1" smtClean="0">
                <a:sym typeface="Wingdings" panose="05000000000000000000" pitchFamily="2" charset="2"/>
              </a:rPr>
              <a:t>sequenties</a:t>
            </a:r>
            <a:endParaRPr lang="en-US" sz="2400" dirty="0" smtClean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Alignment Software</a:t>
            </a:r>
          </a:p>
          <a:p>
            <a:r>
              <a:rPr lang="en-US" sz="2400" dirty="0" smtClean="0">
                <a:sym typeface="Wingdings" panose="05000000000000000000" pitchFamily="2" charset="2"/>
              </a:rPr>
              <a:t>CDD  Conserved Domain Database</a:t>
            </a:r>
          </a:p>
          <a:p>
            <a:r>
              <a:rPr lang="en-US" sz="2400" dirty="0" smtClean="0">
                <a:sym typeface="Wingdings" panose="05000000000000000000" pitchFamily="2" charset="2"/>
              </a:rPr>
              <a:t>OMIM Humane </a:t>
            </a:r>
            <a:r>
              <a:rPr lang="en-US" sz="2400" dirty="0" err="1" smtClean="0">
                <a:sym typeface="Wingdings" panose="05000000000000000000" pitchFamily="2" charset="2"/>
              </a:rPr>
              <a:t>genen</a:t>
            </a:r>
            <a:r>
              <a:rPr lang="en-US" sz="2400" dirty="0" smtClean="0">
                <a:sym typeface="Wingdings" panose="05000000000000000000" pitchFamily="2" charset="2"/>
              </a:rPr>
              <a:t> en </a:t>
            </a:r>
            <a:r>
              <a:rPr lang="en-US" sz="2400" dirty="0" err="1" smtClean="0">
                <a:sym typeface="Wingdings" panose="05000000000000000000" pitchFamily="2" charset="2"/>
              </a:rPr>
              <a:t>fenotypes</a:t>
            </a:r>
            <a:endParaRPr lang="en-US" sz="2400" dirty="0" smtClean="0">
              <a:sym typeface="Wingdings" panose="05000000000000000000" pitchFamily="2" charset="2"/>
            </a:endParaRPr>
          </a:p>
          <a:p>
            <a:r>
              <a:rPr lang="en-US" sz="2400" dirty="0" err="1" smtClean="0">
                <a:sym typeface="Wingdings" panose="05000000000000000000" pitchFamily="2" charset="2"/>
              </a:rPr>
              <a:t>Evolutionaire</a:t>
            </a:r>
            <a:r>
              <a:rPr lang="en-US" sz="2400" dirty="0" smtClean="0">
                <a:sym typeface="Wingdings" panose="05000000000000000000" pitchFamily="2" charset="2"/>
              </a:rPr>
              <a:t> boom </a:t>
            </a:r>
            <a:r>
              <a:rPr lang="en-US" sz="2400" dirty="0" err="1" smtClean="0">
                <a:sym typeface="Wingdings" panose="05000000000000000000" pitchFamily="2" charset="2"/>
              </a:rPr>
              <a:t>maken</a:t>
            </a:r>
            <a:endParaRPr lang="en-US" sz="2400" dirty="0" smtClean="0">
              <a:sym typeface="Wingdings" panose="05000000000000000000" pitchFamily="2" charset="2"/>
            </a:endParaRPr>
          </a:p>
          <a:p>
            <a:r>
              <a:rPr lang="en-US" sz="2400" dirty="0" smtClean="0">
                <a:sym typeface="Wingdings" panose="05000000000000000000" pitchFamily="2" charset="2"/>
              </a:rPr>
              <a:t>3D </a:t>
            </a:r>
            <a:r>
              <a:rPr lang="en-US" sz="2400" dirty="0" err="1" smtClean="0">
                <a:sym typeface="Wingdings" panose="05000000000000000000" pitchFamily="2" charset="2"/>
              </a:rPr>
              <a:t>structuren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ym typeface="Wingdings" panose="05000000000000000000" pitchFamily="2" charset="2"/>
              </a:rPr>
              <a:t>eiwitten</a:t>
            </a:r>
            <a:endParaRPr lang="en-US" sz="2400" dirty="0" smtClean="0">
              <a:sym typeface="Wingdings" panose="05000000000000000000" pitchFamily="2" charset="2"/>
            </a:endParaRPr>
          </a:p>
          <a:p>
            <a:r>
              <a:rPr lang="en-US" sz="2400" dirty="0" smtClean="0">
                <a:sym typeface="Wingdings" panose="05000000000000000000" pitchFamily="2" charset="2"/>
              </a:rPr>
              <a:t>… … </a:t>
            </a:r>
            <a:endParaRPr lang="en-US" sz="2400" dirty="0"/>
          </a:p>
        </p:txBody>
      </p:sp>
      <p:pic>
        <p:nvPicPr>
          <p:cNvPr id="4" name="Picture 2" descr="http://www.godandscience.org/images/dna-helix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5188">
            <a:off x="5114270" y="3226165"/>
            <a:ext cx="5949511" cy="446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90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godandscience.org/images/dna-helix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4" r="12681" b="22861"/>
          <a:stretch/>
        </p:blipFill>
        <p:spPr bwMode="auto">
          <a:xfrm rot="16815188">
            <a:off x="5727295" y="3466380"/>
            <a:ext cx="4198204" cy="344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380999" y="79375"/>
            <a:ext cx="8485365" cy="920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F6600"/>
                </a:solidFill>
                <a:latin typeface="+mn-lt"/>
              </a:rPr>
              <a:t>NCBI – Bioinformatics tools - Output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162" y="1114424"/>
            <a:ext cx="6914579" cy="5606415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380999" y="1114424"/>
            <a:ext cx="1284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Bijv. </a:t>
            </a:r>
            <a:r>
              <a:rPr lang="nl-NL" sz="2400" dirty="0" err="1" smtClean="0"/>
              <a:t>BLASTp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2007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godandscience.org/images/dna-helix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4" r="12681" b="22861"/>
          <a:stretch/>
        </p:blipFill>
        <p:spPr bwMode="auto">
          <a:xfrm rot="16815188">
            <a:off x="5727295" y="3466380"/>
            <a:ext cx="4198204" cy="344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 txBox="1">
            <a:spLocks/>
          </p:cNvSpPr>
          <p:nvPr/>
        </p:nvSpPr>
        <p:spPr>
          <a:xfrm>
            <a:off x="243348" y="0"/>
            <a:ext cx="8900652" cy="920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FF6600"/>
                </a:solidFill>
                <a:latin typeface="+mn-lt"/>
              </a:rPr>
              <a:t>NCBI </a:t>
            </a:r>
            <a:r>
              <a:rPr lang="en-US" sz="3200" b="1" dirty="0" err="1" smtClean="0">
                <a:solidFill>
                  <a:srgbClr val="FF6600"/>
                </a:solidFill>
                <a:latin typeface="+mn-lt"/>
              </a:rPr>
              <a:t>helpt</a:t>
            </a:r>
            <a:r>
              <a:rPr lang="en-US" sz="3200" b="1" dirty="0" smtClean="0">
                <a:solidFill>
                  <a:srgbClr val="FF6600"/>
                </a:solidFill>
                <a:latin typeface="+mn-lt"/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  <a:latin typeface="+mn-lt"/>
              </a:rPr>
              <a:t>wetenschappers</a:t>
            </a:r>
            <a:r>
              <a:rPr lang="en-US" sz="3200" b="1" dirty="0" smtClean="0">
                <a:solidFill>
                  <a:srgbClr val="FF6600"/>
                </a:solidFill>
                <a:latin typeface="+mn-lt"/>
              </a:rPr>
              <a:t> met </a:t>
            </a:r>
            <a:r>
              <a:rPr lang="en-US" sz="3200" b="1" dirty="0" err="1" smtClean="0">
                <a:solidFill>
                  <a:srgbClr val="FF6600"/>
                </a:solidFill>
                <a:latin typeface="+mn-lt"/>
              </a:rPr>
              <a:t>vragen</a:t>
            </a:r>
            <a:r>
              <a:rPr lang="en-US" sz="3200" b="1" dirty="0" smtClean="0">
                <a:solidFill>
                  <a:srgbClr val="FF6600"/>
                </a:solidFill>
                <a:latin typeface="+mn-lt"/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  <a:latin typeface="+mn-lt"/>
              </a:rPr>
              <a:t>zoals</a:t>
            </a:r>
            <a:r>
              <a:rPr lang="en-US" sz="3200" b="1" dirty="0" smtClean="0">
                <a:solidFill>
                  <a:srgbClr val="FF6600"/>
                </a:solidFill>
                <a:latin typeface="+mn-lt"/>
              </a:rPr>
              <a:t>:</a:t>
            </a:r>
            <a:endParaRPr lang="nl-NL" sz="32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295275" y="872699"/>
            <a:ext cx="8753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smtClean="0"/>
              <a:t>1) Identificeren van genen en het achterhalen van de functie </a:t>
            </a:r>
          </a:p>
          <a:p>
            <a:r>
              <a:rPr lang="nl-NL" sz="2400" b="1" dirty="0" smtClean="0"/>
              <a:t>(= gene </a:t>
            </a:r>
            <a:r>
              <a:rPr lang="nl-NL" sz="2400" b="1" dirty="0" err="1" smtClean="0"/>
              <a:t>annotation</a:t>
            </a:r>
            <a:r>
              <a:rPr lang="nl-NL" sz="2400" b="1" dirty="0" smtClean="0"/>
              <a:t>)</a:t>
            </a:r>
          </a:p>
          <a:p>
            <a:endParaRPr lang="nl-NL" sz="2400" b="1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6DC6C36-AA31-6148-833D-F3E514E553C9}"/>
              </a:ext>
            </a:extLst>
          </p:cNvPr>
          <p:cNvSpPr txBox="1"/>
          <p:nvPr/>
        </p:nvSpPr>
        <p:spPr>
          <a:xfrm>
            <a:off x="295275" y="2018626"/>
            <a:ext cx="9073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u="sng" dirty="0"/>
              <a:t>Hoe herken je een gen in een genoom/sequentie?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/>
              <a:t>Stop </a:t>
            </a:r>
            <a:r>
              <a:rPr lang="nl-NL" sz="2400" dirty="0"/>
              <a:t>en start </a:t>
            </a:r>
            <a:r>
              <a:rPr lang="nl-NL" sz="2400" dirty="0" err="1"/>
              <a:t>codons</a:t>
            </a:r>
            <a:r>
              <a:rPr lang="nl-NL" sz="2400" dirty="0"/>
              <a:t> translatie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RNA-</a:t>
            </a:r>
            <a:r>
              <a:rPr lang="nl-NL" sz="2400" dirty="0" err="1"/>
              <a:t>splicing</a:t>
            </a:r>
            <a:r>
              <a:rPr lang="nl-NL" sz="2400" dirty="0"/>
              <a:t> 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Open </a:t>
            </a:r>
            <a:r>
              <a:rPr lang="nl-NL" sz="2400" dirty="0" smtClean="0"/>
              <a:t>Reading Frame (ORF</a:t>
            </a:r>
            <a:r>
              <a:rPr lang="nl-NL" sz="2400" dirty="0"/>
              <a:t>): sequenties die kunnen coderen voor </a:t>
            </a:r>
            <a:r>
              <a:rPr lang="nl-NL" sz="2400" dirty="0" smtClean="0"/>
              <a:t>eiwit, ook wel </a:t>
            </a:r>
            <a:r>
              <a:rPr lang="nl-NL" sz="2400" dirty="0" err="1" smtClean="0"/>
              <a:t>Expressed</a:t>
            </a:r>
            <a:r>
              <a:rPr lang="nl-NL" sz="2400" dirty="0" smtClean="0"/>
              <a:t> </a:t>
            </a:r>
            <a:r>
              <a:rPr lang="nl-NL" sz="2400" dirty="0" err="1" smtClean="0"/>
              <a:t>Sequence</a:t>
            </a:r>
            <a:r>
              <a:rPr lang="nl-NL" sz="2400" dirty="0" smtClean="0"/>
              <a:t> Tags (EST)</a:t>
            </a:r>
            <a:endParaRPr lang="nl-NL" sz="24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C6C36-AA31-6148-833D-F3E514E553C9}"/>
              </a:ext>
            </a:extLst>
          </p:cNvPr>
          <p:cNvSpPr txBox="1"/>
          <p:nvPr/>
        </p:nvSpPr>
        <p:spPr>
          <a:xfrm>
            <a:off x="295275" y="4198932"/>
            <a:ext cx="87534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u="sng" dirty="0"/>
              <a:t>Hoe </a:t>
            </a:r>
            <a:r>
              <a:rPr lang="nl-NL" sz="2400" u="sng" dirty="0" smtClean="0"/>
              <a:t>achterhaal je de functie van een gen?</a:t>
            </a:r>
            <a:endParaRPr lang="nl-NL" sz="24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/>
              <a:t>Zoek naar homologe genen met een bekende functie</a:t>
            </a:r>
            <a:r>
              <a:rPr lang="nl-NL" sz="2400" dirty="0"/>
              <a:t> </a:t>
            </a:r>
            <a:endParaRPr lang="nl-NL" sz="2400" dirty="0" smtClean="0"/>
          </a:p>
          <a:p>
            <a:pPr>
              <a:tabLst>
                <a:tab pos="355600" algn="l"/>
              </a:tabLst>
            </a:pPr>
            <a:r>
              <a:rPr lang="nl-NL" sz="2400" dirty="0"/>
              <a:t>	</a:t>
            </a:r>
            <a:r>
              <a:rPr lang="nl-NL" sz="2400" dirty="0" smtClean="0"/>
              <a:t>of </a:t>
            </a:r>
            <a:r>
              <a:rPr lang="nl-NL" sz="2400" dirty="0" smtClean="0"/>
              <a:t>homologe eiwit domeinen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/>
              <a:t>Gebruik DNA technologie om functie te achterhalen</a:t>
            </a:r>
          </a:p>
        </p:txBody>
      </p:sp>
    </p:spTree>
    <p:extLst>
      <p:ext uri="{BB962C8B-B14F-4D97-AF65-F5344CB8AC3E}">
        <p14:creationId xmlns:p14="http://schemas.microsoft.com/office/powerpoint/2010/main" val="318140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295275" y="0"/>
            <a:ext cx="8848725" cy="9207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3200" b="1" dirty="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NCBI </a:t>
            </a:r>
            <a:r>
              <a:rPr lang="en-US" sz="3200" b="1" dirty="0" err="1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helpt</a:t>
            </a:r>
            <a:r>
              <a:rPr lang="en-US" sz="3200" b="1" dirty="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3200" b="1" dirty="0" err="1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wetenschappers</a:t>
            </a:r>
            <a:r>
              <a:rPr lang="en-US" sz="3200" b="1" dirty="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 met </a:t>
            </a:r>
            <a:r>
              <a:rPr lang="en-US" sz="3200" b="1" dirty="0" err="1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vragen</a:t>
            </a:r>
            <a:r>
              <a:rPr lang="en-US" sz="3200" b="1" dirty="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3200" b="1" dirty="0" err="1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zoals</a:t>
            </a:r>
            <a:r>
              <a:rPr lang="en-US" sz="3200" b="1" dirty="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:</a:t>
            </a:r>
            <a:endParaRPr lang="nl-NL" sz="3200" b="1" dirty="0">
              <a:solidFill>
                <a:srgbClr val="FF66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295275" y="828675"/>
            <a:ext cx="8753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chemeClr val="bg1">
                    <a:lumMod val="65000"/>
                  </a:schemeClr>
                </a:solidFill>
              </a:rPr>
              <a:t>1) Identificeren van genen en het achterhalen van de functie </a:t>
            </a:r>
          </a:p>
          <a:p>
            <a:r>
              <a:rPr lang="nl-NL" sz="2400" b="1" dirty="0" smtClean="0"/>
              <a:t>2) Genen en gen expressie begrijpen op het systeem niveau</a:t>
            </a:r>
          </a:p>
        </p:txBody>
      </p:sp>
      <p:grpSp>
        <p:nvGrpSpPr>
          <p:cNvPr id="6" name="Groep 5"/>
          <p:cNvGrpSpPr/>
          <p:nvPr/>
        </p:nvGrpSpPr>
        <p:grpSpPr>
          <a:xfrm>
            <a:off x="438149" y="1893221"/>
            <a:ext cx="8467725" cy="4216539"/>
            <a:chOff x="438149" y="1893221"/>
            <a:chExt cx="8467725" cy="4216539"/>
          </a:xfrm>
        </p:grpSpPr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A6DC6C36-AA31-6148-833D-F3E514E553C9}"/>
                </a:ext>
              </a:extLst>
            </p:cNvPr>
            <p:cNvSpPr txBox="1"/>
            <p:nvPr/>
          </p:nvSpPr>
          <p:spPr>
            <a:xfrm>
              <a:off x="438149" y="1893221"/>
              <a:ext cx="8467725" cy="4216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dirty="0" smtClean="0"/>
                <a:t>Bestuderen meerdere genen en hun interacties</a:t>
              </a:r>
            </a:p>
            <a:p>
              <a:r>
                <a:rPr lang="nl-NL" sz="2400" dirty="0" smtClean="0"/>
                <a:t>Vergelijken genomen van verschillende species, op het gebied van:</a:t>
              </a:r>
            </a:p>
            <a:p>
              <a:pPr marL="714375" indent="-76200">
                <a:buFont typeface="Arial" panose="020B0604020202020204" pitchFamily="34" charset="0"/>
                <a:buChar char="•"/>
              </a:pPr>
              <a:r>
                <a:rPr lang="nl-NL" sz="2400" dirty="0"/>
                <a:t>	</a:t>
              </a:r>
              <a:r>
                <a:rPr lang="nl-NL" sz="2400" dirty="0" smtClean="0"/>
                <a:t>Genoom organisatie</a:t>
              </a:r>
            </a:p>
            <a:p>
              <a:pPr marL="714375" indent="-76200">
                <a:buFont typeface="Arial" panose="020B0604020202020204" pitchFamily="34" charset="0"/>
                <a:buChar char="•"/>
              </a:pPr>
              <a:r>
                <a:rPr lang="nl-NL" sz="2400" dirty="0" smtClean="0"/>
                <a:t>	Regulatie van gen expressie</a:t>
              </a:r>
            </a:p>
            <a:p>
              <a:pPr marL="714375" indent="-76200">
                <a:buFont typeface="Arial" panose="020B0604020202020204" pitchFamily="34" charset="0"/>
                <a:buChar char="•"/>
              </a:pPr>
              <a:r>
                <a:rPr lang="nl-NL" sz="2400" dirty="0" smtClean="0"/>
                <a:t>	Ontwikkeling van het organisme</a:t>
              </a:r>
            </a:p>
            <a:p>
              <a:pPr marL="714375" indent="-76200">
                <a:buFont typeface="Arial" panose="020B0604020202020204" pitchFamily="34" charset="0"/>
                <a:buChar char="•"/>
              </a:pPr>
              <a:r>
                <a:rPr lang="nl-NL" sz="2400" dirty="0" smtClean="0"/>
                <a:t>	Evolutie</a:t>
              </a:r>
            </a:p>
            <a:p>
              <a:endParaRPr lang="nl-NL" sz="2400" dirty="0"/>
            </a:p>
            <a:p>
              <a:r>
                <a:rPr lang="nl-NL" sz="2400" dirty="0" smtClean="0"/>
                <a:t>Bv. ENCODE project (Encyclopedia of DNA </a:t>
              </a:r>
              <a:r>
                <a:rPr lang="nl-NL" sz="2400" dirty="0" err="1" smtClean="0"/>
                <a:t>Elements</a:t>
              </a:r>
              <a:r>
                <a:rPr lang="nl-NL" sz="2400" dirty="0" smtClean="0"/>
                <a:t>), </a:t>
              </a:r>
              <a:r>
                <a:rPr lang="nl-NL" sz="2400" dirty="0" err="1" smtClean="0"/>
                <a:t>functionally</a:t>
              </a:r>
              <a:r>
                <a:rPr lang="nl-NL" sz="2400" dirty="0" smtClean="0"/>
                <a:t>. </a:t>
              </a:r>
              <a:r>
                <a:rPr lang="nl-NL" sz="2400" dirty="0" err="1" smtClean="0"/>
                <a:t>Genomes</a:t>
              </a:r>
              <a:r>
                <a:rPr lang="nl-NL" sz="2400" dirty="0" smtClean="0"/>
                <a:t> of human, </a:t>
              </a:r>
              <a:r>
                <a:rPr lang="nl-NL" sz="2400" i="1" dirty="0" smtClean="0"/>
                <a:t>C. elegans </a:t>
              </a:r>
              <a:r>
                <a:rPr lang="nl-NL" sz="2400" dirty="0" err="1" smtClean="0"/>
                <a:t>and</a:t>
              </a:r>
              <a:r>
                <a:rPr lang="nl-NL" sz="2400" dirty="0" smtClean="0"/>
                <a:t> </a:t>
              </a:r>
              <a:r>
                <a:rPr lang="nl-NL" sz="2400" i="1" dirty="0" smtClean="0"/>
                <a:t>D. </a:t>
              </a:r>
              <a:r>
                <a:rPr lang="nl-NL" sz="2400" i="1" dirty="0" err="1" smtClean="0"/>
                <a:t>melanogaster</a:t>
              </a:r>
              <a:r>
                <a:rPr lang="nl-NL" sz="2400" i="1" dirty="0" smtClean="0"/>
                <a:t> </a:t>
              </a:r>
              <a:r>
                <a:rPr lang="nl-NL" sz="2400" dirty="0" err="1" smtClean="0"/>
                <a:t>compared</a:t>
              </a:r>
              <a:r>
                <a:rPr lang="nl-NL" sz="2400" dirty="0" smtClean="0"/>
                <a:t>.</a:t>
              </a:r>
            </a:p>
            <a:p>
              <a:endParaRPr lang="nl-NL" sz="2400" dirty="0"/>
            </a:p>
            <a:p>
              <a:r>
                <a:rPr lang="nl-NL" sz="2400" dirty="0" smtClean="0">
                  <a:sym typeface="Wingdings" panose="05000000000000000000" pitchFamily="2" charset="2"/>
                </a:rPr>
                <a:t> </a:t>
              </a:r>
              <a:r>
                <a:rPr lang="nl-NL" sz="2800" dirty="0" smtClean="0">
                  <a:sym typeface="Wingdings" panose="05000000000000000000" pitchFamily="2" charset="2"/>
                </a:rPr>
                <a:t>Systems </a:t>
              </a:r>
              <a:r>
                <a:rPr lang="nl-NL" sz="2800" dirty="0" err="1" smtClean="0">
                  <a:sym typeface="Wingdings" panose="05000000000000000000" pitchFamily="2" charset="2"/>
                </a:rPr>
                <a:t>biology</a:t>
              </a:r>
              <a:endParaRPr lang="nl-NL" sz="2800" dirty="0"/>
            </a:p>
          </p:txBody>
        </p:sp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6501" y="3228192"/>
              <a:ext cx="2017456" cy="1133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43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3375" y="146052"/>
            <a:ext cx="7886700" cy="8773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6600"/>
                </a:solidFill>
                <a:latin typeface="+mn-lt"/>
              </a:rPr>
              <a:t>Systems biology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3375" y="1023415"/>
            <a:ext cx="82867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altLang="nl-NL" sz="2400" dirty="0"/>
              <a:t>Onderzoeken van de interacties van een biologisch </a:t>
            </a:r>
            <a:r>
              <a:rPr lang="nl-NL" altLang="nl-NL" sz="2400" dirty="0" smtClean="0"/>
              <a:t>netwerk, gebruik makend van </a:t>
            </a:r>
            <a:r>
              <a:rPr lang="nl-NL" altLang="nl-NL" sz="2400" dirty="0" err="1" smtClean="0"/>
              <a:t>bioinformatica</a:t>
            </a:r>
            <a:r>
              <a:rPr lang="nl-NL" altLang="nl-NL" sz="2400" dirty="0" smtClean="0"/>
              <a:t>.</a:t>
            </a:r>
            <a:endParaRPr lang="nl-NL" altLang="nl-NL" sz="2400" dirty="0"/>
          </a:p>
        </p:txBody>
      </p:sp>
      <p:grpSp>
        <p:nvGrpSpPr>
          <p:cNvPr id="4" name="Group 2"/>
          <p:cNvGrpSpPr/>
          <p:nvPr/>
        </p:nvGrpSpPr>
        <p:grpSpPr>
          <a:xfrm>
            <a:off x="1134218" y="2070471"/>
            <a:ext cx="6885831" cy="4701803"/>
            <a:chOff x="1448544" y="1466415"/>
            <a:chExt cx="6665540" cy="4499446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05" t="36064" b="8946"/>
            <a:stretch/>
          </p:blipFill>
          <p:spPr bwMode="auto">
            <a:xfrm>
              <a:off x="1448544" y="1466415"/>
              <a:ext cx="6665540" cy="4363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9" t="90761" r="57103" b="1793"/>
            <a:stretch/>
          </p:blipFill>
          <p:spPr bwMode="auto">
            <a:xfrm>
              <a:off x="1560984" y="5589240"/>
              <a:ext cx="2664296" cy="376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506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Afbeeldingsresultaat voor c. elegans"/>
          <p:cNvSpPr>
            <a:spLocks noChangeAspect="1" noChangeArrowheads="1"/>
          </p:cNvSpPr>
          <p:nvPr/>
        </p:nvSpPr>
        <p:spPr bwMode="auto">
          <a:xfrm>
            <a:off x="1174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333375" y="146052"/>
            <a:ext cx="7886700" cy="1082673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Systems biology – </a:t>
            </a:r>
            <a:br>
              <a:rPr lang="en-US" sz="4000" b="1" dirty="0" smtClean="0">
                <a:solidFill>
                  <a:srgbClr val="FF6600"/>
                </a:solidFill>
                <a:latin typeface="+mn-lt"/>
              </a:rPr>
            </a:br>
            <a:r>
              <a:rPr lang="en-US" sz="4000" b="1" dirty="0" err="1" smtClean="0">
                <a:solidFill>
                  <a:srgbClr val="FF6600"/>
                </a:solidFill>
                <a:latin typeface="+mn-lt"/>
              </a:rPr>
              <a:t>bv</a:t>
            </a:r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. Global protein interaction map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1835834" y="6197402"/>
            <a:ext cx="708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~ 4500 gene </a:t>
            </a:r>
            <a:r>
              <a:rPr lang="nl-NL" dirty="0" err="1" smtClean="0"/>
              <a:t>products</a:t>
            </a:r>
            <a:r>
              <a:rPr lang="nl-NL" dirty="0" smtClean="0"/>
              <a:t> of </a:t>
            </a:r>
            <a:r>
              <a:rPr lang="nl-NL" i="1" dirty="0" err="1" smtClean="0"/>
              <a:t>Saccharomyces</a:t>
            </a:r>
            <a:r>
              <a:rPr lang="nl-NL" i="1" dirty="0" smtClean="0"/>
              <a:t> </a:t>
            </a:r>
            <a:r>
              <a:rPr lang="nl-NL" i="1" dirty="0" err="1" smtClean="0"/>
              <a:t>cerevisiae</a:t>
            </a:r>
            <a:r>
              <a:rPr lang="nl-NL" i="1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likely</a:t>
            </a:r>
            <a:r>
              <a:rPr lang="nl-NL" dirty="0" smtClean="0"/>
              <a:t> </a:t>
            </a:r>
            <a:r>
              <a:rPr lang="nl-NL" dirty="0" err="1" smtClean="0"/>
              <a:t>interactions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" y="1792514"/>
            <a:ext cx="8910494" cy="412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8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606" y="303551"/>
            <a:ext cx="7886700" cy="1041643"/>
          </a:xfrm>
        </p:spPr>
        <p:txBody>
          <a:bodyPr/>
          <a:lstStyle/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Lesmateriaal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606" y="1345194"/>
            <a:ext cx="7886700" cy="3024554"/>
          </a:xfrm>
        </p:spPr>
        <p:txBody>
          <a:bodyPr>
            <a:normAutofit/>
          </a:bodyPr>
          <a:lstStyle/>
          <a:p>
            <a:pPr lvl="0"/>
            <a:r>
              <a:rPr lang="nl-NL" sz="2400" dirty="0" smtClean="0"/>
              <a:t>Hoofdstuk 16: </a:t>
            </a:r>
            <a:r>
              <a:rPr lang="nl-NL" sz="2400" dirty="0" err="1" smtClean="0"/>
              <a:t>Nucleic</a:t>
            </a:r>
            <a:r>
              <a:rPr lang="nl-NL" sz="2400" dirty="0" smtClean="0"/>
              <a:t> </a:t>
            </a:r>
            <a:r>
              <a:rPr lang="nl-NL" sz="2400" dirty="0" err="1" smtClean="0"/>
              <a:t>acids</a:t>
            </a:r>
            <a:r>
              <a:rPr lang="nl-NL" sz="2400" dirty="0" smtClean="0"/>
              <a:t> </a:t>
            </a:r>
            <a:r>
              <a:rPr lang="nl-NL" sz="2400" dirty="0" err="1" smtClean="0"/>
              <a:t>and</a:t>
            </a:r>
            <a:r>
              <a:rPr lang="nl-NL" sz="2400" dirty="0" smtClean="0"/>
              <a:t> </a:t>
            </a:r>
            <a:r>
              <a:rPr lang="nl-NL" sz="2400" dirty="0" err="1" smtClean="0"/>
              <a:t>inheritance</a:t>
            </a:r>
            <a:endParaRPr lang="nl-NL" sz="2400" dirty="0" smtClean="0"/>
          </a:p>
          <a:p>
            <a:pPr lvl="0"/>
            <a:r>
              <a:rPr lang="nl-NL" sz="2400" dirty="0" smtClean="0"/>
              <a:t>Hoofdstuk 17: </a:t>
            </a:r>
            <a:r>
              <a:rPr lang="nl-NL" sz="2400" dirty="0" err="1" smtClean="0"/>
              <a:t>Expression</a:t>
            </a:r>
            <a:r>
              <a:rPr lang="nl-NL" sz="2400" dirty="0" smtClean="0"/>
              <a:t> of </a:t>
            </a:r>
            <a:r>
              <a:rPr lang="nl-NL" sz="2400" dirty="0" err="1"/>
              <a:t>g</a:t>
            </a:r>
            <a:r>
              <a:rPr lang="nl-NL" sz="2400" dirty="0" err="1" smtClean="0"/>
              <a:t>enes</a:t>
            </a:r>
            <a:endParaRPr lang="nl-NL" sz="2400" dirty="0" smtClean="0"/>
          </a:p>
          <a:p>
            <a:pPr lvl="0"/>
            <a:r>
              <a:rPr lang="nl-NL" sz="2400" dirty="0" smtClean="0"/>
              <a:t>Hoofdstuk 18: Control of gene </a:t>
            </a:r>
            <a:r>
              <a:rPr lang="nl-NL" sz="2400" dirty="0" err="1" smtClean="0"/>
              <a:t>expression</a:t>
            </a:r>
            <a:r>
              <a:rPr lang="nl-NL" sz="2400" dirty="0" smtClean="0"/>
              <a:t> (t/m 18.3)</a:t>
            </a:r>
          </a:p>
          <a:p>
            <a:pPr lvl="0"/>
            <a:r>
              <a:rPr lang="nl-NL" sz="2400" dirty="0" smtClean="0"/>
              <a:t>Hoofdstuk 19: DNA </a:t>
            </a:r>
            <a:r>
              <a:rPr lang="nl-NL" sz="2400" dirty="0" err="1" smtClean="0"/>
              <a:t>technology</a:t>
            </a:r>
            <a:r>
              <a:rPr lang="nl-NL" sz="2400" dirty="0" smtClean="0"/>
              <a:t> (t/m 19.2)</a:t>
            </a:r>
          </a:p>
          <a:p>
            <a:pPr lvl="0"/>
            <a:r>
              <a:rPr lang="nl-NL" sz="2400" b="1" dirty="0" smtClean="0"/>
              <a:t>Hoofdstuk 20: The </a:t>
            </a:r>
            <a:r>
              <a:rPr lang="nl-NL" sz="2400" b="1" dirty="0" err="1" smtClean="0"/>
              <a:t>evolution</a:t>
            </a:r>
            <a:r>
              <a:rPr lang="nl-NL" sz="2400" b="1" dirty="0" smtClean="0"/>
              <a:t> of </a:t>
            </a:r>
            <a:r>
              <a:rPr lang="nl-NL" sz="2400" b="1" dirty="0" err="1" smtClean="0"/>
              <a:t>genomes</a:t>
            </a:r>
            <a:r>
              <a:rPr lang="nl-NL" sz="2400" b="1" dirty="0" smtClean="0"/>
              <a:t> (t/m 20.5)</a:t>
            </a:r>
          </a:p>
          <a:p>
            <a:pPr lvl="0"/>
            <a:r>
              <a:rPr lang="nl-NL" sz="2400" dirty="0" smtClean="0"/>
              <a:t>Hoofdstuk 26: </a:t>
            </a:r>
            <a:r>
              <a:rPr lang="nl-NL" sz="2400" dirty="0" err="1" smtClean="0"/>
              <a:t>Introduction</a:t>
            </a:r>
            <a:r>
              <a:rPr lang="nl-NL" sz="2400" dirty="0" smtClean="0"/>
              <a:t> </a:t>
            </a:r>
            <a:r>
              <a:rPr lang="nl-NL" sz="2400" dirty="0" err="1" smtClean="0"/>
              <a:t>to</a:t>
            </a:r>
            <a:r>
              <a:rPr lang="nl-NL" sz="2400" dirty="0" smtClean="0"/>
              <a:t> </a:t>
            </a:r>
            <a:r>
              <a:rPr lang="nl-NL" sz="2400" dirty="0" err="1" smtClean="0"/>
              <a:t>viruses</a:t>
            </a:r>
            <a:endParaRPr lang="nl-NL" sz="2400" dirty="0" smtClean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953E03A-0035-9A4A-B50C-9546496CD2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69" y="4308172"/>
            <a:ext cx="3793558" cy="2201619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541606" y="5255513"/>
            <a:ext cx="45227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/>
              <a:t>Chimpansee en mens bestuderen beide hetzelfde blad. Maar </a:t>
            </a:r>
            <a:r>
              <a:rPr lang="nl-NL" dirty="0" smtClean="0"/>
              <a:t>er </a:t>
            </a:r>
            <a:r>
              <a:rPr lang="nl-NL" dirty="0"/>
              <a:t>is maar 1 die erover kan vertellen, maar is dat echt zo, of kunnen we elkaar gewoon niet verstaan?</a:t>
            </a:r>
          </a:p>
        </p:txBody>
      </p:sp>
    </p:spTree>
    <p:extLst>
      <p:ext uri="{BB962C8B-B14F-4D97-AF65-F5344CB8AC3E}">
        <p14:creationId xmlns:p14="http://schemas.microsoft.com/office/powerpoint/2010/main" val="276596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3374" y="1552576"/>
            <a:ext cx="4505911" cy="2273836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latin typeface="+mn-lt"/>
              </a:rPr>
              <a:t>Bv</a:t>
            </a:r>
            <a:r>
              <a:rPr lang="en-US" sz="2800" dirty="0" smtClean="0">
                <a:latin typeface="+mn-lt"/>
              </a:rPr>
              <a:t>. Cancer Genome Atlas </a:t>
            </a:r>
            <a:br>
              <a:rPr lang="en-US" sz="2800" dirty="0" smtClean="0">
                <a:latin typeface="+mn-lt"/>
              </a:rPr>
            </a:br>
            <a:r>
              <a:rPr lang="en-US" sz="2800" dirty="0" smtClean="0">
                <a:latin typeface="+mn-lt"/>
              </a:rPr>
              <a:t/>
            </a:r>
            <a:br>
              <a:rPr lang="en-US" sz="2800" dirty="0" smtClean="0">
                <a:latin typeface="+mn-lt"/>
              </a:rPr>
            </a:br>
            <a:r>
              <a:rPr lang="en-US" sz="2800" dirty="0" smtClean="0">
                <a:latin typeface="+mn-lt"/>
                <a:sym typeface="Wingdings" panose="05000000000000000000" pitchFamily="2" charset="2"/>
              </a:rPr>
              <a:t> DNA microarray data </a:t>
            </a:r>
            <a:r>
              <a:rPr lang="en-US" sz="2800" dirty="0" err="1" smtClean="0">
                <a:latin typeface="+mn-lt"/>
                <a:sym typeface="Wingdings" panose="05000000000000000000" pitchFamily="2" charset="2"/>
              </a:rPr>
              <a:t>gebruikt</a:t>
            </a:r>
            <a:r>
              <a:rPr lang="en-US" sz="2800" dirty="0" smtClean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latin typeface="+mn-lt"/>
                <a:sym typeface="Wingdings" panose="05000000000000000000" pitchFamily="2" charset="2"/>
              </a:rPr>
              <a:t>voor</a:t>
            </a:r>
            <a:r>
              <a:rPr lang="en-US" sz="2800" dirty="0" smtClean="0">
                <a:latin typeface="+mn-lt"/>
                <a:sym typeface="Wingdings" panose="05000000000000000000" pitchFamily="2" charset="2"/>
              </a:rPr>
              <a:t> gen </a:t>
            </a:r>
            <a:r>
              <a:rPr lang="en-US" sz="2800" dirty="0" err="1" smtClean="0">
                <a:latin typeface="+mn-lt"/>
                <a:sym typeface="Wingdings" panose="05000000000000000000" pitchFamily="2" charset="2"/>
              </a:rPr>
              <a:t>expressie</a:t>
            </a:r>
            <a:r>
              <a:rPr lang="en-US" sz="2800" dirty="0" smtClean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latin typeface="+mn-lt"/>
                <a:sym typeface="Wingdings" panose="05000000000000000000" pitchFamily="2" charset="2"/>
              </a:rPr>
              <a:t>analyse</a:t>
            </a:r>
            <a:r>
              <a:rPr lang="en-US" sz="2800" dirty="0" smtClean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latin typeface="+mn-lt"/>
                <a:sym typeface="Wingdings" panose="05000000000000000000" pitchFamily="2" charset="2"/>
              </a:rPr>
              <a:t>bij</a:t>
            </a:r>
            <a:r>
              <a:rPr lang="en-US" sz="2800" dirty="0" smtClean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latin typeface="+mn-lt"/>
                <a:sym typeface="Wingdings" panose="05000000000000000000" pitchFamily="2" charset="2"/>
              </a:rPr>
              <a:t>kanker</a:t>
            </a:r>
            <a:endParaRPr lang="nl-NL" sz="2800" dirty="0">
              <a:latin typeface="+mn-lt"/>
            </a:endParaRPr>
          </a:p>
        </p:txBody>
      </p:sp>
      <p:pic>
        <p:nvPicPr>
          <p:cNvPr id="4" name="Picture 2" descr="21_05MicroarrayChip-U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7259" y="1507332"/>
            <a:ext cx="1469416" cy="2257424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333375" y="146052"/>
            <a:ext cx="8375548" cy="10826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Systems biology – </a:t>
            </a:r>
            <a:br>
              <a:rPr lang="en-US" sz="4000" b="1" dirty="0" smtClean="0">
                <a:solidFill>
                  <a:srgbClr val="FF6600"/>
                </a:solidFill>
                <a:latin typeface="+mn-lt"/>
              </a:rPr>
            </a:br>
            <a:r>
              <a:rPr lang="en-US" sz="4000" b="1" dirty="0" err="1" smtClean="0">
                <a:solidFill>
                  <a:srgbClr val="FF6600"/>
                </a:solidFill>
                <a:latin typeface="+mn-lt"/>
              </a:rPr>
              <a:t>bv</a:t>
            </a:r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. </a:t>
            </a:r>
            <a:r>
              <a:rPr lang="en-US" sz="4000" b="1" dirty="0" err="1" smtClean="0">
                <a:solidFill>
                  <a:srgbClr val="FF6600"/>
                </a:solidFill>
                <a:latin typeface="+mn-lt"/>
              </a:rPr>
              <a:t>Toepassing</a:t>
            </a:r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 </a:t>
            </a:r>
            <a:r>
              <a:rPr lang="en-US" sz="4000" b="1" dirty="0" err="1" smtClean="0">
                <a:solidFill>
                  <a:srgbClr val="FF6600"/>
                </a:solidFill>
                <a:latin typeface="+mn-lt"/>
              </a:rPr>
              <a:t>medische</a:t>
            </a:r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 </a:t>
            </a:r>
            <a:r>
              <a:rPr lang="en-US" sz="4000" b="1" dirty="0" err="1" smtClean="0">
                <a:solidFill>
                  <a:srgbClr val="FF6600"/>
                </a:solidFill>
                <a:latin typeface="+mn-lt"/>
              </a:rPr>
              <a:t>wetenschap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  <p:pic>
        <p:nvPicPr>
          <p:cNvPr id="6" name="Picture 2" descr="http://www.biosyn.com/images/bioconjugation/oligo/luminex-mach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713" y="4043364"/>
            <a:ext cx="5039504" cy="239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5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4075" y="112169"/>
            <a:ext cx="7886700" cy="822120"/>
          </a:xfrm>
        </p:spPr>
        <p:txBody>
          <a:bodyPr/>
          <a:lstStyle/>
          <a:p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Genomics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– Ethische aspecten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" y="1756409"/>
            <a:ext cx="9121878" cy="4713820"/>
          </a:xfrm>
          <a:prstGeom prst="rect">
            <a:avLst/>
          </a:prstGeom>
        </p:spPr>
      </p:pic>
      <p:sp>
        <p:nvSpPr>
          <p:cNvPr id="5" name="Ovaal 4"/>
          <p:cNvSpPr/>
          <p:nvPr/>
        </p:nvSpPr>
        <p:spPr>
          <a:xfrm>
            <a:off x="390832" y="3186696"/>
            <a:ext cx="2035278" cy="980768"/>
          </a:xfrm>
          <a:prstGeom prst="ellipse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/>
          <p:cNvSpPr txBox="1"/>
          <p:nvPr/>
        </p:nvSpPr>
        <p:spPr>
          <a:xfrm>
            <a:off x="215694" y="867923"/>
            <a:ext cx="8928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Tegelijkertijd met het Human </a:t>
            </a:r>
            <a:r>
              <a:rPr lang="nl-NL" sz="2400" dirty="0" err="1" smtClean="0"/>
              <a:t>Genome</a:t>
            </a:r>
            <a:r>
              <a:rPr lang="nl-NL" sz="2400" dirty="0" smtClean="0"/>
              <a:t> Project (HGP) is ELSI opgezet.</a:t>
            </a:r>
          </a:p>
          <a:p>
            <a:r>
              <a:rPr lang="nl-NL" sz="2400" dirty="0" smtClean="0"/>
              <a:t>ELSI = </a:t>
            </a:r>
            <a:r>
              <a:rPr lang="nl-NL" sz="2400" dirty="0" err="1" smtClean="0"/>
              <a:t>Ethical</a:t>
            </a:r>
            <a:r>
              <a:rPr lang="nl-NL" sz="2400" dirty="0" smtClean="0"/>
              <a:t>, Legal, </a:t>
            </a:r>
            <a:r>
              <a:rPr lang="nl-NL" sz="2400" dirty="0" err="1" smtClean="0"/>
              <a:t>Social</a:t>
            </a:r>
            <a:r>
              <a:rPr lang="nl-NL" sz="2400" dirty="0" smtClean="0"/>
              <a:t> </a:t>
            </a:r>
            <a:r>
              <a:rPr lang="nl-NL" sz="2400" dirty="0" err="1" smtClean="0"/>
              <a:t>Implications</a:t>
            </a:r>
            <a:r>
              <a:rPr lang="nl-NL" sz="2400" dirty="0" smtClean="0"/>
              <a:t> program</a:t>
            </a:r>
            <a:endParaRPr lang="nl-NL" sz="2400" dirty="0"/>
          </a:p>
        </p:txBody>
      </p:sp>
      <p:sp>
        <p:nvSpPr>
          <p:cNvPr id="7" name="Rechthoek 6"/>
          <p:cNvSpPr/>
          <p:nvPr/>
        </p:nvSpPr>
        <p:spPr>
          <a:xfrm>
            <a:off x="164075" y="6552902"/>
            <a:ext cx="25394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/>
              <a:t>https://doi.org/10.1016/j.soncn.2018.12.007</a:t>
            </a:r>
          </a:p>
        </p:txBody>
      </p:sp>
    </p:spTree>
    <p:extLst>
      <p:ext uri="{BB962C8B-B14F-4D97-AF65-F5344CB8AC3E}">
        <p14:creationId xmlns:p14="http://schemas.microsoft.com/office/powerpoint/2010/main" val="61435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A7EBAF76-48AB-F648-BD68-ED06BA6B01DA}"/>
              </a:ext>
            </a:extLst>
          </p:cNvPr>
          <p:cNvSpPr txBox="1"/>
          <p:nvPr/>
        </p:nvSpPr>
        <p:spPr>
          <a:xfrm>
            <a:off x="143000" y="21336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 smtClean="0">
                <a:solidFill>
                  <a:srgbClr val="FF6600"/>
                </a:solidFill>
              </a:rPr>
              <a:t>Opdracht</a:t>
            </a:r>
            <a:endParaRPr lang="nl-NL" sz="3600" b="1" dirty="0">
              <a:solidFill>
                <a:srgbClr val="FF6600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4C365B2-BCB0-A945-A33F-B777BB07AA5C}"/>
              </a:ext>
            </a:extLst>
          </p:cNvPr>
          <p:cNvSpPr/>
          <p:nvPr/>
        </p:nvSpPr>
        <p:spPr>
          <a:xfrm>
            <a:off x="143000" y="1411728"/>
            <a:ext cx="9001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b="1" dirty="0" err="1" smtClean="0"/>
              <a:t>Which</a:t>
            </a:r>
            <a:r>
              <a:rPr lang="nl-NL" sz="2800" b="1" dirty="0" smtClean="0"/>
              <a:t> </a:t>
            </a:r>
            <a:r>
              <a:rPr lang="nl-NL" sz="2800" b="1" dirty="0"/>
              <a:t>of </a:t>
            </a:r>
            <a:r>
              <a:rPr lang="nl-NL" sz="2800" b="1" dirty="0" err="1"/>
              <a:t>the</a:t>
            </a:r>
            <a:r>
              <a:rPr lang="nl-NL" sz="2800" b="1" dirty="0"/>
              <a:t> </a:t>
            </a:r>
            <a:r>
              <a:rPr lang="nl-NL" sz="2800" b="1" dirty="0" err="1"/>
              <a:t>following</a:t>
            </a:r>
            <a:r>
              <a:rPr lang="nl-NL" sz="2800" b="1" dirty="0"/>
              <a:t> </a:t>
            </a:r>
            <a:r>
              <a:rPr lang="nl-NL" sz="2800" b="1" dirty="0" err="1"/>
              <a:t>processes</a:t>
            </a:r>
            <a:r>
              <a:rPr lang="nl-NL" sz="2800" b="1" dirty="0"/>
              <a:t> is </a:t>
            </a:r>
            <a:r>
              <a:rPr lang="nl-NL" sz="2800" b="1" dirty="0" err="1"/>
              <a:t>an</a:t>
            </a:r>
            <a:r>
              <a:rPr lang="nl-NL" sz="2800" b="1" dirty="0"/>
              <a:t> </a:t>
            </a:r>
            <a:r>
              <a:rPr lang="nl-NL" sz="2800" b="1" dirty="0" err="1"/>
              <a:t>early</a:t>
            </a:r>
            <a:r>
              <a:rPr lang="nl-NL" sz="2800" b="1" dirty="0"/>
              <a:t> step in </a:t>
            </a:r>
            <a:r>
              <a:rPr lang="nl-NL" sz="2800" b="1" dirty="0" err="1"/>
              <a:t>the</a:t>
            </a:r>
            <a:r>
              <a:rPr lang="nl-NL" sz="2800" b="1" dirty="0"/>
              <a:t> </a:t>
            </a:r>
            <a:r>
              <a:rPr lang="nl-NL" sz="2800" b="1" dirty="0" err="1" smtClean="0"/>
              <a:t>whole-genome</a:t>
            </a:r>
            <a:r>
              <a:rPr lang="nl-NL" sz="2800" b="1" dirty="0" smtClean="0"/>
              <a:t> </a:t>
            </a:r>
            <a:r>
              <a:rPr lang="nl-NL" sz="2800" b="1" dirty="0" err="1"/>
              <a:t>shotgun</a:t>
            </a:r>
            <a:r>
              <a:rPr lang="nl-NL" sz="2800" b="1" dirty="0"/>
              <a:t> approach </a:t>
            </a:r>
            <a:r>
              <a:rPr lang="nl-NL" sz="2800" b="1" dirty="0" err="1"/>
              <a:t>to</a:t>
            </a:r>
            <a:r>
              <a:rPr lang="nl-NL" sz="2800" b="1" dirty="0"/>
              <a:t> </a:t>
            </a:r>
            <a:r>
              <a:rPr lang="nl-NL" sz="2800" b="1" dirty="0" err="1"/>
              <a:t>sequencing</a:t>
            </a:r>
            <a:r>
              <a:rPr lang="nl-NL" sz="2800" b="1" dirty="0"/>
              <a:t>?</a:t>
            </a:r>
          </a:p>
          <a:p>
            <a:r>
              <a:rPr lang="nl-NL" sz="2400" dirty="0"/>
              <a:t/>
            </a:r>
            <a:br>
              <a:rPr lang="nl-NL" sz="2400" dirty="0"/>
            </a:br>
            <a:r>
              <a:rPr lang="nl-NL" sz="2400" dirty="0"/>
              <a:t>     </a:t>
            </a:r>
            <a:r>
              <a:rPr lang="nl-NL" sz="2400" dirty="0" smtClean="0"/>
              <a:t> </a:t>
            </a:r>
            <a:r>
              <a:rPr lang="nl-NL" sz="2800" dirty="0" smtClean="0"/>
              <a:t>A</a:t>
            </a:r>
            <a:r>
              <a:rPr lang="nl-NL" sz="2800" dirty="0"/>
              <a:t>. break </a:t>
            </a:r>
            <a:r>
              <a:rPr lang="nl-NL" sz="2800" dirty="0" err="1"/>
              <a:t>genomic</a:t>
            </a:r>
            <a:r>
              <a:rPr lang="nl-NL" sz="2800" dirty="0"/>
              <a:t> DNA at random sites</a:t>
            </a:r>
            <a:br>
              <a:rPr lang="nl-NL" sz="2800" dirty="0"/>
            </a:br>
            <a:r>
              <a:rPr lang="nl-NL" sz="2800" dirty="0"/>
              <a:t>     B. map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position</a:t>
            </a:r>
            <a:r>
              <a:rPr lang="nl-NL" sz="2800" dirty="0"/>
              <a:t> of </a:t>
            </a:r>
            <a:r>
              <a:rPr lang="nl-NL" sz="2800" dirty="0" err="1"/>
              <a:t>cloned</a:t>
            </a:r>
            <a:r>
              <a:rPr lang="nl-NL" sz="2800" dirty="0"/>
              <a:t> DNA </a:t>
            </a:r>
            <a:r>
              <a:rPr lang="nl-NL" sz="2800" dirty="0" err="1"/>
              <a:t>fragments</a:t>
            </a:r>
            <a:r>
              <a:rPr lang="nl-NL" sz="2800" dirty="0"/>
              <a:t> </a:t>
            </a:r>
          </a:p>
          <a:p>
            <a:r>
              <a:rPr lang="nl-NL" sz="2800" dirty="0"/>
              <a:t>     C. </a:t>
            </a:r>
            <a:r>
              <a:rPr lang="nl-NL" sz="2800" dirty="0" err="1"/>
              <a:t>randomly</a:t>
            </a:r>
            <a:r>
              <a:rPr lang="nl-NL" sz="2800" dirty="0"/>
              <a:t> select DNA primers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sequencing</a:t>
            </a:r>
            <a:endParaRPr lang="nl-NL" sz="2800" dirty="0"/>
          </a:p>
          <a:p>
            <a:r>
              <a:rPr lang="nl-NL" sz="2800" dirty="0"/>
              <a:t>     D. </a:t>
            </a:r>
            <a:r>
              <a:rPr lang="nl-NL" sz="2800" dirty="0" err="1"/>
              <a:t>Cloning</a:t>
            </a:r>
            <a:r>
              <a:rPr lang="nl-NL" sz="2800" dirty="0"/>
              <a:t> of </a:t>
            </a:r>
            <a:r>
              <a:rPr lang="nl-NL" sz="2800" dirty="0" err="1"/>
              <a:t>the</a:t>
            </a:r>
            <a:r>
              <a:rPr lang="nl-NL" sz="2800" dirty="0"/>
              <a:t> DNA </a:t>
            </a:r>
            <a:r>
              <a:rPr lang="nl-NL" sz="2800" dirty="0" err="1"/>
              <a:t>fragments</a:t>
            </a:r>
            <a:endParaRPr lang="nl-NL" sz="2800" dirty="0"/>
          </a:p>
        </p:txBody>
      </p:sp>
      <p:sp>
        <p:nvSpPr>
          <p:cNvPr id="3" name="Tekstvak 2"/>
          <p:cNvSpPr txBox="1"/>
          <p:nvPr/>
        </p:nvSpPr>
        <p:spPr>
          <a:xfrm>
            <a:off x="7056120" y="5577840"/>
            <a:ext cx="138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smtClean="0"/>
              <a:t>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2335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364065" y="3491802"/>
            <a:ext cx="6935895" cy="24528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dirty="0"/>
              <a:t>A. </a:t>
            </a:r>
            <a:r>
              <a:rPr lang="en-US" altLang="en-US" dirty="0" err="1"/>
              <a:t>dideoxy</a:t>
            </a:r>
            <a:r>
              <a:rPr lang="en-US" altLang="en-US" dirty="0"/>
              <a:t> chain termination</a:t>
            </a:r>
          </a:p>
          <a:p>
            <a:pPr marL="0" indent="0">
              <a:buNone/>
            </a:pPr>
            <a:r>
              <a:rPr lang="en-US" altLang="en-US" dirty="0"/>
              <a:t>B. whole-genome shotgun</a:t>
            </a:r>
          </a:p>
          <a:p>
            <a:pPr marL="0" indent="0">
              <a:buNone/>
            </a:pPr>
            <a:r>
              <a:rPr lang="en-US" altLang="en-US" dirty="0"/>
              <a:t>C. sequencing by synthesis</a:t>
            </a:r>
          </a:p>
          <a:p>
            <a:pPr marL="0" indent="0">
              <a:buNone/>
            </a:pPr>
            <a:r>
              <a:rPr lang="en-US" altLang="en-US" dirty="0"/>
              <a:t>D. metagenomics 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5CB707A1-DFCD-694F-AC4C-6D26A7A67F39}"/>
              </a:ext>
            </a:extLst>
          </p:cNvPr>
          <p:cNvSpPr txBox="1"/>
          <p:nvPr/>
        </p:nvSpPr>
        <p:spPr>
          <a:xfrm>
            <a:off x="364065" y="913397"/>
            <a:ext cx="86162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 smtClean="0"/>
              <a:t>A </a:t>
            </a:r>
            <a:r>
              <a:rPr lang="en-US" altLang="en-US" sz="2800" b="1" dirty="0"/>
              <a:t>group of scientists is interested in analyzing the genomes of the </a:t>
            </a:r>
            <a:r>
              <a:rPr lang="en-US" altLang="en-US" sz="2800" b="1" dirty="0" smtClean="0"/>
              <a:t>various </a:t>
            </a:r>
            <a:r>
              <a:rPr lang="en-US" altLang="en-US" sz="2800" b="1" dirty="0"/>
              <a:t>microbial species found in the Dead Sea. If they collect a </a:t>
            </a:r>
            <a:r>
              <a:rPr lang="en-US" altLang="en-US" sz="2800" b="1" dirty="0" smtClean="0"/>
              <a:t>water </a:t>
            </a:r>
            <a:r>
              <a:rPr lang="en-US" altLang="en-US" sz="2800" b="1" dirty="0"/>
              <a:t>sample containing microbes  from the Dead Sea and sequence </a:t>
            </a:r>
            <a:r>
              <a:rPr lang="en-US" altLang="en-US" sz="2800" b="1" dirty="0" smtClean="0"/>
              <a:t>the </a:t>
            </a:r>
            <a:r>
              <a:rPr lang="en-US" altLang="en-US" sz="2800" b="1" dirty="0"/>
              <a:t>DNA found in the sample, they are using the _____ approach.</a:t>
            </a:r>
            <a:endParaRPr lang="nl-NL" sz="2800" b="1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AC88861-DDA4-374B-9238-7F6491C928A5}"/>
              </a:ext>
            </a:extLst>
          </p:cNvPr>
          <p:cNvSpPr txBox="1"/>
          <p:nvPr/>
        </p:nvSpPr>
        <p:spPr>
          <a:xfrm>
            <a:off x="364065" y="158193"/>
            <a:ext cx="7992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b="1" dirty="0" smtClean="0">
                <a:solidFill>
                  <a:srgbClr val="FF6600"/>
                </a:solidFill>
              </a:rPr>
              <a:t>Opdracht</a:t>
            </a:r>
            <a:endParaRPr lang="nl-NL" sz="4400" b="1" dirty="0">
              <a:solidFill>
                <a:srgbClr val="FF6600"/>
              </a:solidFill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F69E1F9-BE8F-6449-A738-E566F47D078B}"/>
              </a:ext>
            </a:extLst>
          </p:cNvPr>
          <p:cNvSpPr/>
          <p:nvPr/>
        </p:nvSpPr>
        <p:spPr>
          <a:xfrm>
            <a:off x="7690962" y="5944633"/>
            <a:ext cx="1011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dirty="0" smtClean="0"/>
              <a:t>D 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72137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0" y="2691581"/>
            <a:ext cx="9144000" cy="737419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/>
          <p:cNvSpPr txBox="1"/>
          <p:nvPr/>
        </p:nvSpPr>
        <p:spPr>
          <a:xfrm>
            <a:off x="7374" y="1190912"/>
            <a:ext cx="9143999" cy="492443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2600" dirty="0" smtClean="0"/>
              <a:t>Pauze: 5 minuten</a:t>
            </a:r>
            <a:endParaRPr lang="nl-NL" sz="2600" dirty="0"/>
          </a:p>
        </p:txBody>
      </p:sp>
      <p:cxnSp>
        <p:nvCxnSpPr>
          <p:cNvPr id="7" name="Rechte verbindingslijn 6"/>
          <p:cNvCxnSpPr/>
          <p:nvPr/>
        </p:nvCxnSpPr>
        <p:spPr>
          <a:xfrm>
            <a:off x="0" y="2278626"/>
            <a:ext cx="9144000" cy="73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7374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>
            <a:off x="9126793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>
            <a:off x="1831258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/>
          <p:cNvCxnSpPr/>
          <p:nvPr/>
        </p:nvCxnSpPr>
        <p:spPr>
          <a:xfrm>
            <a:off x="3655142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>
            <a:off x="5479026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/>
          <p:cNvCxnSpPr/>
          <p:nvPr/>
        </p:nvCxnSpPr>
        <p:spPr>
          <a:xfrm>
            <a:off x="7302910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00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352425" y="1766346"/>
            <a:ext cx="8343900" cy="3491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0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5350" indent="-895350"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§ 20.3 	</a:t>
            </a:r>
            <a:r>
              <a:rPr lang="en-US" sz="2400" dirty="0" err="1" smtClean="0">
                <a:solidFill>
                  <a:schemeClr val="tx1"/>
                </a:solidFill>
              </a:rPr>
              <a:t>Genomen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variëren</a:t>
            </a:r>
            <a:r>
              <a:rPr lang="en-US" sz="2400" dirty="0" smtClean="0">
                <a:solidFill>
                  <a:schemeClr val="tx1"/>
                </a:solidFill>
              </a:rPr>
              <a:t> in </a:t>
            </a:r>
            <a:r>
              <a:rPr lang="en-US" sz="2400" dirty="0" err="1" smtClean="0">
                <a:solidFill>
                  <a:schemeClr val="tx1"/>
                </a:solidFill>
              </a:rPr>
              <a:t>grootte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aantal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genen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en</a:t>
            </a:r>
            <a:r>
              <a:rPr lang="en-US" sz="2400" dirty="0" smtClean="0">
                <a:solidFill>
                  <a:schemeClr val="tx1"/>
                </a:solidFill>
              </a:rPr>
              <a:t> gen-</a:t>
            </a:r>
            <a:r>
              <a:rPr lang="en-US" sz="2400" dirty="0" err="1" smtClean="0">
                <a:solidFill>
                  <a:schemeClr val="tx1"/>
                </a:solidFill>
              </a:rPr>
              <a:t>dichtheid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895350" indent="-895350"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§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20.4 	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Meercellige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eukaryoten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hebben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veel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niet-coderend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DNA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vele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multigene families</a:t>
            </a:r>
          </a:p>
          <a:p>
            <a:pPr marL="895350" indent="-895350"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§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20.5 	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Duplicatie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herschikking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mutaties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van DNA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dragen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bij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aan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genoom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evolutie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95350" indent="-895350"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§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20.6	(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hoort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niet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bij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de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stof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)  Het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vergelijken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van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genoom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sequenties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geeft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inzicht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evolutie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ontwikkeling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352425" y="279402"/>
            <a:ext cx="7886700" cy="10826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Wat </a:t>
            </a:r>
            <a:r>
              <a:rPr lang="en-US" sz="4000" b="1" dirty="0" err="1" smtClean="0">
                <a:solidFill>
                  <a:srgbClr val="FF6600"/>
                </a:solidFill>
                <a:latin typeface="+mn-lt"/>
              </a:rPr>
              <a:t>hebben</a:t>
            </a:r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 we </a:t>
            </a:r>
            <a:r>
              <a:rPr lang="en-US" sz="4000" b="1" dirty="0" err="1" smtClean="0">
                <a:solidFill>
                  <a:srgbClr val="FF6600"/>
                </a:solidFill>
                <a:latin typeface="+mn-lt"/>
              </a:rPr>
              <a:t>inmiddels</a:t>
            </a:r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 </a:t>
            </a:r>
            <a:r>
              <a:rPr lang="en-US" sz="4000" b="1" dirty="0" err="1" smtClean="0">
                <a:solidFill>
                  <a:srgbClr val="FF6600"/>
                </a:solidFill>
                <a:latin typeface="+mn-lt"/>
              </a:rPr>
              <a:t>geleerd</a:t>
            </a:r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 van al die </a:t>
            </a:r>
            <a:r>
              <a:rPr lang="en-US" sz="4000" b="1" dirty="0" err="1" smtClean="0">
                <a:solidFill>
                  <a:srgbClr val="FF6600"/>
                </a:solidFill>
                <a:latin typeface="+mn-lt"/>
              </a:rPr>
              <a:t>genoom</a:t>
            </a:r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 studies?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02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28601" y="168473"/>
            <a:ext cx="41719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 err="1">
                <a:solidFill>
                  <a:srgbClr val="FF6600"/>
                </a:solidFill>
              </a:rPr>
              <a:t>Genomen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variëren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>
                <a:solidFill>
                  <a:srgbClr val="FF6600"/>
                </a:solidFill>
              </a:rPr>
              <a:t>in </a:t>
            </a:r>
            <a:r>
              <a:rPr lang="en-US" sz="2800" b="1" dirty="0" err="1">
                <a:solidFill>
                  <a:srgbClr val="FF6600"/>
                </a:solidFill>
              </a:rPr>
              <a:t>grootte</a:t>
            </a:r>
            <a:r>
              <a:rPr lang="en-US" sz="2800" b="1" dirty="0">
                <a:solidFill>
                  <a:srgbClr val="FF6600"/>
                </a:solidFill>
              </a:rPr>
              <a:t>, </a:t>
            </a:r>
            <a:r>
              <a:rPr lang="en-US" sz="2800" b="1" dirty="0" err="1" smtClean="0">
                <a:solidFill>
                  <a:srgbClr val="FF6600"/>
                </a:solidFill>
              </a:rPr>
              <a:t>aantal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genen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>
                <a:solidFill>
                  <a:srgbClr val="FF6600"/>
                </a:solidFill>
              </a:rPr>
              <a:t>en</a:t>
            </a:r>
            <a:r>
              <a:rPr lang="en-US" sz="2800" b="1" dirty="0">
                <a:solidFill>
                  <a:srgbClr val="FF6600"/>
                </a:solidFill>
              </a:rPr>
              <a:t> gen-</a:t>
            </a:r>
            <a:r>
              <a:rPr lang="en-US" sz="2800" b="1" dirty="0" err="1">
                <a:solidFill>
                  <a:srgbClr val="FF6600"/>
                </a:solidFill>
              </a:rPr>
              <a:t>dichtheid</a:t>
            </a:r>
            <a:endParaRPr lang="en-US" sz="2800" b="1" dirty="0">
              <a:solidFill>
                <a:srgbClr val="FF6600"/>
              </a:solidFill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F12575D9-9B04-4B41-928D-92C0838B2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90984"/>
              </p:ext>
            </p:extLst>
          </p:nvPr>
        </p:nvGraphicFramePr>
        <p:xfrm>
          <a:off x="270555" y="4369284"/>
          <a:ext cx="3562349" cy="1707267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666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6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634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 smtClean="0">
                          <a:effectLst/>
                        </a:rPr>
                        <a:t>2018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# </a:t>
                      </a:r>
                      <a:r>
                        <a:rPr lang="nl-NL" sz="1600" b="1" u="none" strike="noStrike" dirty="0" smtClean="0">
                          <a:effectLst/>
                        </a:rPr>
                        <a:t>Genomen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634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Bacteriën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u="none" strike="noStrike" dirty="0">
                          <a:effectLst/>
                        </a:rPr>
                        <a:t>&gt;</a:t>
                      </a:r>
                      <a:r>
                        <a:rPr lang="nl-NL" sz="1600" u="none" strike="noStrike" dirty="0" smtClean="0">
                          <a:effectLst/>
                        </a:rPr>
                        <a:t>130.000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673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Archaea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u="none" strike="noStrike" dirty="0">
                          <a:effectLst/>
                        </a:rPr>
                        <a:t>&gt;2.000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634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Eukaryoten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u="none" strike="noStrike" dirty="0">
                          <a:effectLst/>
                        </a:rPr>
                        <a:t>&gt;5.000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311467"/>
              </p:ext>
            </p:extLst>
          </p:nvPr>
        </p:nvGraphicFramePr>
        <p:xfrm>
          <a:off x="247651" y="2276474"/>
          <a:ext cx="3608158" cy="1699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0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6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324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b="1" u="none" strike="noStrike" dirty="0">
                          <a:effectLst/>
                        </a:rPr>
                        <a:t>2013</a:t>
                      </a:r>
                      <a:endParaRPr lang="nl-NL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u="none" strike="noStrike" dirty="0">
                          <a:effectLst/>
                        </a:rPr>
                        <a:t># </a:t>
                      </a:r>
                      <a:r>
                        <a:rPr lang="nl-NL" sz="1600" u="none" strike="noStrike" dirty="0" smtClean="0">
                          <a:effectLst/>
                        </a:rPr>
                        <a:t>Genomen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u="none" strike="noStrike">
                          <a:effectLst/>
                        </a:rPr>
                        <a:t>Grootte genoom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324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u="none" strike="noStrike" dirty="0">
                          <a:effectLst/>
                        </a:rPr>
                        <a:t>Bacteriën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600" u="none" strike="noStrike" dirty="0">
                          <a:effectLst/>
                        </a:rPr>
                        <a:t>4000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600" u="none" strike="noStrike">
                          <a:effectLst/>
                        </a:rPr>
                        <a:t>1 - 6 Mbp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340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u="none" strike="noStrike" dirty="0" smtClean="0">
                          <a:effectLst/>
                        </a:rPr>
                        <a:t>Archaea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600" u="none" strike="noStrike">
                          <a:effectLst/>
                        </a:rPr>
                        <a:t>186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600" u="none" strike="noStrike">
                          <a:effectLst/>
                        </a:rPr>
                        <a:t>1 - 6 Mbp</a:t>
                      </a:r>
                      <a:endParaRPr lang="nl-NL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324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1600" u="none" strike="noStrike" dirty="0">
                          <a:effectLst/>
                        </a:rPr>
                        <a:t>Eukaryoten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600" u="none" strike="noStrike" dirty="0">
                          <a:effectLst/>
                        </a:rPr>
                        <a:t>183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NL" sz="1600" u="none" strike="noStrike" dirty="0">
                          <a:effectLst/>
                        </a:rPr>
                        <a:t>12 - 149.000 </a:t>
                      </a:r>
                      <a:r>
                        <a:rPr lang="nl-NL" sz="1600" u="none" strike="noStrike" dirty="0" err="1">
                          <a:effectLst/>
                        </a:rPr>
                        <a:t>Mbp</a:t>
                      </a:r>
                      <a:endParaRPr lang="nl-NL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kstvak 8"/>
          <p:cNvSpPr txBox="1"/>
          <p:nvPr/>
        </p:nvSpPr>
        <p:spPr>
          <a:xfrm>
            <a:off x="270555" y="1857375"/>
            <a:ext cx="356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Genoom sequenties bekend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84" y="213429"/>
            <a:ext cx="4218432" cy="65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2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28601" y="168473"/>
            <a:ext cx="41719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 err="1">
                <a:solidFill>
                  <a:srgbClr val="FF6600"/>
                </a:solidFill>
              </a:rPr>
              <a:t>Genomen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variëren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>
                <a:solidFill>
                  <a:srgbClr val="FF6600"/>
                </a:solidFill>
              </a:rPr>
              <a:t>in </a:t>
            </a:r>
            <a:r>
              <a:rPr lang="en-US" sz="2800" b="1" u="sng" dirty="0" err="1">
                <a:solidFill>
                  <a:srgbClr val="FF6600"/>
                </a:solidFill>
              </a:rPr>
              <a:t>grootte</a:t>
            </a:r>
            <a:r>
              <a:rPr lang="en-US" sz="2800" b="1" dirty="0">
                <a:solidFill>
                  <a:srgbClr val="FF6600"/>
                </a:solidFill>
              </a:rPr>
              <a:t>, </a:t>
            </a:r>
            <a:r>
              <a:rPr lang="en-US" sz="2800" b="1" dirty="0" err="1" smtClean="0">
                <a:solidFill>
                  <a:srgbClr val="FF6600"/>
                </a:solidFill>
              </a:rPr>
              <a:t>aantal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genen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>
                <a:solidFill>
                  <a:srgbClr val="FF6600"/>
                </a:solidFill>
              </a:rPr>
              <a:t>en</a:t>
            </a:r>
            <a:r>
              <a:rPr lang="en-US" sz="2800" b="1" dirty="0">
                <a:solidFill>
                  <a:srgbClr val="FF6600"/>
                </a:solidFill>
              </a:rPr>
              <a:t> gen-</a:t>
            </a:r>
            <a:r>
              <a:rPr lang="en-US" sz="2800" b="1" dirty="0" err="1">
                <a:solidFill>
                  <a:srgbClr val="FF6600"/>
                </a:solidFill>
              </a:rPr>
              <a:t>dichtheid</a:t>
            </a:r>
            <a:endParaRPr lang="en-US" sz="2800" b="1" dirty="0">
              <a:solidFill>
                <a:srgbClr val="FF6600"/>
              </a:solidFill>
            </a:endParaRPr>
          </a:p>
        </p:txBody>
      </p:sp>
      <p:grpSp>
        <p:nvGrpSpPr>
          <p:cNvPr id="6" name="Group 2"/>
          <p:cNvGrpSpPr/>
          <p:nvPr/>
        </p:nvGrpSpPr>
        <p:grpSpPr>
          <a:xfrm>
            <a:off x="677094" y="2114550"/>
            <a:ext cx="3332931" cy="4094572"/>
            <a:chOff x="467544" y="1305334"/>
            <a:chExt cx="4248472" cy="4751388"/>
          </a:xfrm>
        </p:grpSpPr>
        <p:pic>
          <p:nvPicPr>
            <p:cNvPr id="9" name="Picture 3" descr="D:\Books\Biology_Campbell_Figures\01_labeled_images\01_13aThreeDomains-L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305334"/>
              <a:ext cx="1946647" cy="104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D:\Books\Biology_Campbell_Figures\01_labeled_images\01_13bThreeDomains-L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2529470"/>
              <a:ext cx="1985001" cy="103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5" descr="D:\Books\Biology_Campbell_Figures\01_labeled_images\01_13c_ThreeDomains-L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24" y="4005064"/>
              <a:ext cx="4217692" cy="2051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Afbeelding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511" y="204758"/>
            <a:ext cx="4218432" cy="65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6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23" y="213429"/>
            <a:ext cx="4218432" cy="6516624"/>
          </a:xfrm>
          <a:prstGeom prst="rect">
            <a:avLst/>
          </a:prstGeom>
        </p:spPr>
      </p:pic>
      <p:sp>
        <p:nvSpPr>
          <p:cNvPr id="2" name="Rechthoek 1"/>
          <p:cNvSpPr/>
          <p:nvPr/>
        </p:nvSpPr>
        <p:spPr>
          <a:xfrm>
            <a:off x="228601" y="168473"/>
            <a:ext cx="41719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 err="1">
                <a:solidFill>
                  <a:srgbClr val="FF6600"/>
                </a:solidFill>
              </a:rPr>
              <a:t>Genomen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variëren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>
                <a:solidFill>
                  <a:srgbClr val="FF6600"/>
                </a:solidFill>
              </a:rPr>
              <a:t>in </a:t>
            </a:r>
            <a:r>
              <a:rPr lang="en-US" sz="2800" b="1" dirty="0" err="1">
                <a:solidFill>
                  <a:srgbClr val="FF6600"/>
                </a:solidFill>
              </a:rPr>
              <a:t>grootte</a:t>
            </a:r>
            <a:r>
              <a:rPr lang="en-US" sz="2800" b="1" dirty="0">
                <a:solidFill>
                  <a:srgbClr val="FF6600"/>
                </a:solidFill>
              </a:rPr>
              <a:t>, </a:t>
            </a:r>
            <a:r>
              <a:rPr lang="en-US" sz="2800" b="1" u="sng" dirty="0" err="1" smtClean="0">
                <a:solidFill>
                  <a:srgbClr val="FF6600"/>
                </a:solidFill>
              </a:rPr>
              <a:t>aantal</a:t>
            </a:r>
            <a:r>
              <a:rPr lang="en-US" sz="2800" b="1" u="sng" dirty="0" smtClean="0">
                <a:solidFill>
                  <a:srgbClr val="FF6600"/>
                </a:solidFill>
              </a:rPr>
              <a:t> </a:t>
            </a:r>
            <a:r>
              <a:rPr lang="en-US" sz="2800" b="1" u="sng" dirty="0" err="1" smtClean="0">
                <a:solidFill>
                  <a:srgbClr val="FF6600"/>
                </a:solidFill>
              </a:rPr>
              <a:t>genen</a:t>
            </a:r>
            <a:r>
              <a:rPr lang="en-US" sz="2800" b="1" u="sng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>
                <a:solidFill>
                  <a:srgbClr val="FF6600"/>
                </a:solidFill>
              </a:rPr>
              <a:t>en</a:t>
            </a:r>
            <a:r>
              <a:rPr lang="en-US" sz="2800" b="1" dirty="0">
                <a:solidFill>
                  <a:srgbClr val="FF6600"/>
                </a:solidFill>
              </a:rPr>
              <a:t> gen-</a:t>
            </a:r>
            <a:r>
              <a:rPr lang="en-US" sz="2800" b="1" dirty="0" err="1">
                <a:solidFill>
                  <a:srgbClr val="FF6600"/>
                </a:solidFill>
              </a:rPr>
              <a:t>dichtheid</a:t>
            </a:r>
            <a:endParaRPr lang="en-US" sz="2800" b="1" dirty="0">
              <a:solidFill>
                <a:srgbClr val="FF6600"/>
              </a:solidFill>
            </a:endParaRPr>
          </a:p>
        </p:txBody>
      </p:sp>
      <p:grpSp>
        <p:nvGrpSpPr>
          <p:cNvPr id="13" name="Group 8"/>
          <p:cNvGrpSpPr/>
          <p:nvPr/>
        </p:nvGrpSpPr>
        <p:grpSpPr>
          <a:xfrm>
            <a:off x="563339" y="3115286"/>
            <a:ext cx="8465456" cy="1209675"/>
            <a:chOff x="563339" y="2851347"/>
            <a:chExt cx="8858935" cy="1285875"/>
          </a:xfrm>
        </p:grpSpPr>
        <p:sp>
          <p:nvSpPr>
            <p:cNvPr id="14" name="Oval 2"/>
            <p:cNvSpPr/>
            <p:nvPr/>
          </p:nvSpPr>
          <p:spPr>
            <a:xfrm>
              <a:off x="4597738" y="3072629"/>
              <a:ext cx="4824536" cy="509280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5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339" y="2851347"/>
              <a:ext cx="3552825" cy="128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9"/>
          <p:cNvGrpSpPr/>
          <p:nvPr/>
        </p:nvGrpSpPr>
        <p:grpSpPr>
          <a:xfrm>
            <a:off x="885824" y="4467837"/>
            <a:ext cx="8135708" cy="1691854"/>
            <a:chOff x="882480" y="4495402"/>
            <a:chExt cx="8507727" cy="1781175"/>
          </a:xfrm>
        </p:grpSpPr>
        <p:pic>
          <p:nvPicPr>
            <p:cNvPr id="17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401" y="4581128"/>
              <a:ext cx="1609724" cy="1609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1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62"/>
            <a:stretch/>
          </p:blipFill>
          <p:spPr bwMode="auto">
            <a:xfrm>
              <a:off x="882480" y="4495402"/>
              <a:ext cx="1358863" cy="178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Oval 12"/>
            <p:cNvSpPr/>
            <p:nvPr/>
          </p:nvSpPr>
          <p:spPr>
            <a:xfrm>
              <a:off x="4565671" y="5300332"/>
              <a:ext cx="4824536" cy="585079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5" name="Tekstvak 4"/>
          <p:cNvSpPr txBox="1"/>
          <p:nvPr/>
        </p:nvSpPr>
        <p:spPr>
          <a:xfrm>
            <a:off x="255815" y="1668342"/>
            <a:ext cx="44699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Aantal</a:t>
            </a:r>
            <a:r>
              <a:rPr lang="en-US" sz="2000" dirty="0"/>
              <a:t> </a:t>
            </a:r>
            <a:r>
              <a:rPr lang="en-US" sz="2000" dirty="0" err="1"/>
              <a:t>genen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genoom</a:t>
            </a:r>
            <a:r>
              <a:rPr lang="en-US" sz="2000" dirty="0"/>
              <a:t> </a:t>
            </a:r>
            <a:r>
              <a:rPr lang="en-US" sz="2000" dirty="0" err="1"/>
              <a:t>grootte</a:t>
            </a:r>
            <a:r>
              <a:rPr lang="en-US" sz="2000" dirty="0"/>
              <a:t> </a:t>
            </a:r>
            <a:r>
              <a:rPr lang="en-US" sz="2000" dirty="0" err="1"/>
              <a:t>niet</a:t>
            </a:r>
            <a:r>
              <a:rPr lang="en-US" sz="2000" dirty="0"/>
              <a:t> </a:t>
            </a:r>
            <a:r>
              <a:rPr lang="en-US" sz="2000" dirty="0" err="1"/>
              <a:t>aan</a:t>
            </a:r>
            <a:r>
              <a:rPr lang="en-US" sz="2000" dirty="0"/>
              <a:t> </a:t>
            </a:r>
            <a:r>
              <a:rPr lang="en-US" sz="2000" dirty="0" err="1"/>
              <a:t>elkaar</a:t>
            </a:r>
            <a:r>
              <a:rPr lang="en-US" sz="2000" dirty="0"/>
              <a:t> </a:t>
            </a:r>
            <a:r>
              <a:rPr lang="en-US" sz="2000" dirty="0" err="1" smtClean="0"/>
              <a:t>gerelateerd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nl-NL" sz="2000" i="1" dirty="0" err="1" smtClean="0"/>
              <a:t>C.elegans</a:t>
            </a:r>
            <a:r>
              <a:rPr lang="nl-NL" sz="2000" i="1" dirty="0" smtClean="0"/>
              <a:t> </a:t>
            </a:r>
            <a:r>
              <a:rPr lang="nl-NL" sz="2000" dirty="0" smtClean="0"/>
              <a:t>en </a:t>
            </a:r>
            <a:r>
              <a:rPr lang="nl-NL" sz="2000" i="1" dirty="0" err="1" smtClean="0"/>
              <a:t>H.sapiens</a:t>
            </a:r>
            <a:r>
              <a:rPr lang="nl-NL" sz="2000" dirty="0" smtClean="0"/>
              <a:t> ~net zoveel genen 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1895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28601" y="168473"/>
            <a:ext cx="41719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 err="1">
                <a:solidFill>
                  <a:srgbClr val="FF6600"/>
                </a:solidFill>
              </a:rPr>
              <a:t>Genomen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variëren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>
                <a:solidFill>
                  <a:srgbClr val="FF6600"/>
                </a:solidFill>
              </a:rPr>
              <a:t>in </a:t>
            </a:r>
            <a:r>
              <a:rPr lang="en-US" sz="2800" b="1" dirty="0" err="1">
                <a:solidFill>
                  <a:srgbClr val="FF6600"/>
                </a:solidFill>
              </a:rPr>
              <a:t>grootte</a:t>
            </a:r>
            <a:r>
              <a:rPr lang="en-US" sz="2800" b="1" dirty="0">
                <a:solidFill>
                  <a:srgbClr val="FF6600"/>
                </a:solidFill>
              </a:rPr>
              <a:t>, </a:t>
            </a:r>
            <a:r>
              <a:rPr lang="en-US" sz="2800" b="1" u="sng" dirty="0" err="1" smtClean="0">
                <a:solidFill>
                  <a:srgbClr val="FF6600"/>
                </a:solidFill>
              </a:rPr>
              <a:t>aantal</a:t>
            </a:r>
            <a:r>
              <a:rPr lang="en-US" sz="2800" b="1" u="sng" dirty="0" smtClean="0">
                <a:solidFill>
                  <a:srgbClr val="FF6600"/>
                </a:solidFill>
              </a:rPr>
              <a:t> </a:t>
            </a:r>
            <a:r>
              <a:rPr lang="en-US" sz="2800" b="1" u="sng" dirty="0" err="1" smtClean="0">
                <a:solidFill>
                  <a:srgbClr val="FF6600"/>
                </a:solidFill>
              </a:rPr>
              <a:t>genen</a:t>
            </a:r>
            <a:r>
              <a:rPr lang="en-US" sz="2800" b="1" u="sng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>
                <a:solidFill>
                  <a:srgbClr val="FF6600"/>
                </a:solidFill>
              </a:rPr>
              <a:t>en</a:t>
            </a:r>
            <a:r>
              <a:rPr lang="en-US" sz="2800" b="1" dirty="0">
                <a:solidFill>
                  <a:srgbClr val="FF6600"/>
                </a:solidFill>
              </a:rPr>
              <a:t> gen-</a:t>
            </a:r>
            <a:r>
              <a:rPr lang="en-US" sz="2800" b="1" dirty="0" err="1">
                <a:solidFill>
                  <a:srgbClr val="FF6600"/>
                </a:solidFill>
              </a:rPr>
              <a:t>dichtheid</a:t>
            </a:r>
            <a:endParaRPr lang="en-US" sz="2800" b="1" dirty="0">
              <a:solidFill>
                <a:srgbClr val="FF6600"/>
              </a:solidFill>
            </a:endParaRPr>
          </a:p>
        </p:txBody>
      </p:sp>
      <p:sp>
        <p:nvSpPr>
          <p:cNvPr id="8" name="Tijdelijke aanduiding voor inhoud 1"/>
          <p:cNvSpPr>
            <a:spLocks noGrp="1"/>
          </p:cNvSpPr>
          <p:nvPr>
            <p:ph/>
          </p:nvPr>
        </p:nvSpPr>
        <p:spPr>
          <a:xfrm>
            <a:off x="243348" y="1688693"/>
            <a:ext cx="4171949" cy="4807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/>
              <a:t>Aantal</a:t>
            </a:r>
            <a:r>
              <a:rPr lang="en-US" sz="2000" dirty="0" smtClean="0"/>
              <a:t> </a:t>
            </a:r>
            <a:r>
              <a:rPr lang="en-US" sz="2000" dirty="0" err="1" smtClean="0"/>
              <a:t>genen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genoom</a:t>
            </a:r>
            <a:r>
              <a:rPr lang="en-US" sz="2000" dirty="0" smtClean="0"/>
              <a:t> </a:t>
            </a:r>
            <a:r>
              <a:rPr lang="en-US" sz="2000" dirty="0" err="1" smtClean="0"/>
              <a:t>grootte</a:t>
            </a:r>
            <a:r>
              <a:rPr lang="en-US" sz="2000" dirty="0" smtClean="0"/>
              <a:t> </a:t>
            </a:r>
            <a:r>
              <a:rPr lang="en-US" sz="2000" dirty="0" err="1" smtClean="0"/>
              <a:t>niet</a:t>
            </a:r>
            <a:r>
              <a:rPr lang="en-US" sz="2000" dirty="0" smtClean="0"/>
              <a:t> </a:t>
            </a:r>
            <a:r>
              <a:rPr lang="en-US" sz="2000" dirty="0" err="1" smtClean="0"/>
              <a:t>aan</a:t>
            </a:r>
            <a:r>
              <a:rPr lang="en-US" sz="2000" dirty="0" smtClean="0"/>
              <a:t> </a:t>
            </a:r>
            <a:r>
              <a:rPr lang="en-US" sz="2000" dirty="0" err="1" smtClean="0"/>
              <a:t>elkaar</a:t>
            </a:r>
            <a:r>
              <a:rPr lang="en-US" sz="2000" dirty="0" smtClean="0"/>
              <a:t> </a:t>
            </a:r>
            <a:r>
              <a:rPr lang="en-US" sz="2000" dirty="0" err="1" smtClean="0"/>
              <a:t>gerelateerd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err="1" smtClean="0"/>
              <a:t>Veel</a:t>
            </a:r>
            <a:r>
              <a:rPr lang="en-US" sz="2000" dirty="0" smtClean="0"/>
              <a:t> minder </a:t>
            </a:r>
            <a:r>
              <a:rPr lang="en-US" sz="2000" dirty="0" err="1" smtClean="0"/>
              <a:t>genen</a:t>
            </a:r>
            <a:r>
              <a:rPr lang="en-US" sz="2000" dirty="0" smtClean="0"/>
              <a:t> in humane </a:t>
            </a:r>
            <a:r>
              <a:rPr lang="en-US" sz="2000" dirty="0" err="1" smtClean="0"/>
              <a:t>genoom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verwacht</a:t>
            </a:r>
            <a:r>
              <a:rPr lang="en-US" sz="2000" dirty="0" smtClean="0"/>
              <a:t> (</a:t>
            </a:r>
            <a:r>
              <a:rPr lang="en-US" sz="2000" dirty="0" err="1" smtClean="0"/>
              <a:t>gezien</a:t>
            </a:r>
            <a:r>
              <a:rPr lang="en-US" sz="2000" dirty="0" smtClean="0"/>
              <a:t> het </a:t>
            </a:r>
            <a:r>
              <a:rPr lang="en-US" sz="2000" dirty="0" err="1" smtClean="0"/>
              <a:t>aantal</a:t>
            </a:r>
            <a:r>
              <a:rPr lang="en-US" sz="2000" dirty="0" smtClean="0"/>
              <a:t> </a:t>
            </a:r>
            <a:r>
              <a:rPr lang="en-US" sz="2000" dirty="0" err="1" smtClean="0"/>
              <a:t>eiwitten</a:t>
            </a:r>
            <a:r>
              <a:rPr lang="en-US" sz="2000" dirty="0" smtClean="0"/>
              <a:t>), </a:t>
            </a:r>
            <a:r>
              <a:rPr lang="en-US" sz="2000" dirty="0" err="1" smtClean="0"/>
              <a:t>mogelijk</a:t>
            </a:r>
            <a:r>
              <a:rPr lang="en-US" sz="2000" dirty="0" smtClean="0"/>
              <a:t> door:</a:t>
            </a:r>
          </a:p>
          <a:p>
            <a:endParaRPr lang="en-US" sz="2000" dirty="0"/>
          </a:p>
          <a:p>
            <a:r>
              <a:rPr lang="en-US" sz="2000" dirty="0" smtClean="0">
                <a:sym typeface="Wingdings" panose="05000000000000000000" pitchFamily="2" charset="2"/>
              </a:rPr>
              <a:t>Alternative splicing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miRNA </a:t>
            </a:r>
            <a:r>
              <a:rPr lang="en-US" sz="2000" dirty="0" err="1" smtClean="0">
                <a:sym typeface="Wingdings" panose="05000000000000000000" pitchFamily="2" charset="2"/>
              </a:rPr>
              <a:t>regulatie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en-US" sz="2000" dirty="0" smtClean="0">
                <a:sym typeface="Wingdings" panose="05000000000000000000" pitchFamily="2" charset="2"/>
              </a:rPr>
              <a:t>Post-</a:t>
            </a:r>
            <a:r>
              <a:rPr lang="en-US" sz="2000" dirty="0" err="1" smtClean="0">
                <a:sym typeface="Wingdings" panose="05000000000000000000" pitchFamily="2" charset="2"/>
              </a:rPr>
              <a:t>translationele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modificaties</a:t>
            </a:r>
            <a:endParaRPr lang="nl-NL" sz="20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23" y="213429"/>
            <a:ext cx="4218432" cy="65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Leerdoelen hoofdstuk 20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277072"/>
          </a:xfrm>
        </p:spPr>
        <p:txBody>
          <a:bodyPr>
            <a:normAutofit/>
          </a:bodyPr>
          <a:lstStyle/>
          <a:p>
            <a:pPr lvl="0"/>
            <a:r>
              <a:rPr lang="nl-NL" sz="2400" dirty="0" smtClean="0"/>
              <a:t>Uitleggen wat een genoom is en welke eigenschappen het bezit.</a:t>
            </a:r>
          </a:p>
          <a:p>
            <a:r>
              <a:rPr lang="nl-NL" sz="2400" dirty="0"/>
              <a:t>Uitleggen hoe genoomdata verkregen wordt en hoe het wordt gebruikt in onderzoek.</a:t>
            </a:r>
          </a:p>
          <a:p>
            <a:pPr lvl="0"/>
            <a:r>
              <a:rPr lang="nl-NL" sz="2400" dirty="0" smtClean="0">
                <a:solidFill>
                  <a:schemeClr val="bg1">
                    <a:lumMod val="65000"/>
                  </a:schemeClr>
                </a:solidFill>
              </a:rPr>
              <a:t>Beschrijven uit welke DNA elementen het menselijk genoom is opgebouwd.</a:t>
            </a:r>
          </a:p>
          <a:p>
            <a:pPr lvl="0"/>
            <a:r>
              <a:rPr lang="nl-NL" sz="2400" dirty="0" smtClean="0">
                <a:solidFill>
                  <a:schemeClr val="bg1">
                    <a:lumMod val="65000"/>
                  </a:schemeClr>
                </a:solidFill>
              </a:rPr>
              <a:t>Genoomevolutie uitleggen en de rol van verschillende DNA elementen hierin.</a:t>
            </a:r>
          </a:p>
          <a:p>
            <a:pPr marL="0" lvl="0" indent="0">
              <a:buNone/>
            </a:pPr>
            <a:endParaRPr lang="nl-NL" sz="2400" dirty="0" smtClean="0"/>
          </a:p>
        </p:txBody>
      </p:sp>
    </p:spTree>
    <p:extLst>
      <p:ext uri="{BB962C8B-B14F-4D97-AF65-F5344CB8AC3E}">
        <p14:creationId xmlns:p14="http://schemas.microsoft.com/office/powerpoint/2010/main" val="157555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23" y="213429"/>
            <a:ext cx="4218432" cy="6516624"/>
          </a:xfrm>
          <a:prstGeom prst="rect">
            <a:avLst/>
          </a:prstGeom>
        </p:spPr>
      </p:pic>
      <p:sp>
        <p:nvSpPr>
          <p:cNvPr id="2" name="Rechthoek 1"/>
          <p:cNvSpPr/>
          <p:nvPr/>
        </p:nvSpPr>
        <p:spPr>
          <a:xfrm>
            <a:off x="228601" y="168473"/>
            <a:ext cx="41719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 err="1">
                <a:solidFill>
                  <a:srgbClr val="FF6600"/>
                </a:solidFill>
              </a:rPr>
              <a:t>Genomen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variëren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>
                <a:solidFill>
                  <a:srgbClr val="FF6600"/>
                </a:solidFill>
              </a:rPr>
              <a:t>in </a:t>
            </a:r>
            <a:r>
              <a:rPr lang="en-US" sz="2800" b="1" dirty="0" err="1">
                <a:solidFill>
                  <a:srgbClr val="FF6600"/>
                </a:solidFill>
              </a:rPr>
              <a:t>grootte</a:t>
            </a:r>
            <a:r>
              <a:rPr lang="en-US" sz="2800" b="1" dirty="0">
                <a:solidFill>
                  <a:srgbClr val="FF6600"/>
                </a:solidFill>
              </a:rPr>
              <a:t>, </a:t>
            </a:r>
            <a:r>
              <a:rPr lang="en-US" sz="2800" b="1" dirty="0" err="1" smtClean="0">
                <a:solidFill>
                  <a:srgbClr val="FF6600"/>
                </a:solidFill>
              </a:rPr>
              <a:t>aantal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genen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>
                <a:solidFill>
                  <a:srgbClr val="FF6600"/>
                </a:solidFill>
              </a:rPr>
              <a:t>en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  <a:r>
              <a:rPr lang="en-US" sz="2800" b="1" u="sng" dirty="0">
                <a:solidFill>
                  <a:srgbClr val="FF6600"/>
                </a:solidFill>
              </a:rPr>
              <a:t>gen-</a:t>
            </a:r>
            <a:r>
              <a:rPr lang="en-US" sz="2800" b="1" u="sng" dirty="0" err="1">
                <a:solidFill>
                  <a:srgbClr val="FF6600"/>
                </a:solidFill>
              </a:rPr>
              <a:t>dichtheid</a:t>
            </a:r>
            <a:endParaRPr lang="en-US" sz="2800" b="1" u="sng" dirty="0">
              <a:solidFill>
                <a:srgbClr val="FF6600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ED578E2-7580-7641-9E2F-D0A516FD441B}"/>
              </a:ext>
            </a:extLst>
          </p:cNvPr>
          <p:cNvSpPr txBox="1"/>
          <p:nvPr/>
        </p:nvSpPr>
        <p:spPr>
          <a:xfrm>
            <a:off x="228602" y="1946299"/>
            <a:ext cx="41052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/>
              <a:t>Hoeveel genen in een bepaalde DNA lengte ?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3371A58-90A2-194A-9544-3251E711ED62}"/>
              </a:ext>
            </a:extLst>
          </p:cNvPr>
          <p:cNvSpPr/>
          <p:nvPr/>
        </p:nvSpPr>
        <p:spPr bwMode="auto">
          <a:xfrm>
            <a:off x="228601" y="2966495"/>
            <a:ext cx="451292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nl-NL" sz="2200" dirty="0" err="1"/>
              <a:t>Gendichtheid</a:t>
            </a:r>
            <a:r>
              <a:rPr lang="nl-NL" altLang="nl-NL" sz="2200" dirty="0"/>
              <a:t> eukaryoten &lt;&lt;&lt;</a:t>
            </a:r>
          </a:p>
          <a:p>
            <a:endParaRPr lang="nl-NL" altLang="nl-NL" sz="2200" dirty="0"/>
          </a:p>
          <a:p>
            <a:r>
              <a:rPr lang="nl-NL" altLang="nl-NL" sz="2200" dirty="0" err="1"/>
              <a:t>Gendichtheid</a:t>
            </a:r>
            <a:r>
              <a:rPr lang="nl-NL" altLang="nl-NL" sz="2200" dirty="0"/>
              <a:t> prokaryoten &gt;&gt;&gt;</a:t>
            </a:r>
          </a:p>
          <a:p>
            <a:endParaRPr lang="nl-NL" altLang="nl-NL" sz="2200" dirty="0"/>
          </a:p>
          <a:p>
            <a:pPr>
              <a:tabLst>
                <a:tab pos="449263" algn="l"/>
              </a:tabLst>
            </a:pPr>
            <a:r>
              <a:rPr lang="nl-NL" altLang="nl-NL" sz="2200" dirty="0" smtClean="0">
                <a:sym typeface="Wingdings" pitchFamily="2" charset="2"/>
              </a:rPr>
              <a:t> 	In eukaryoten zit meer 	   	niet- </a:t>
            </a:r>
            <a:r>
              <a:rPr lang="nl-NL" altLang="nl-NL" sz="2200" dirty="0">
                <a:sym typeface="Wingdings" pitchFamily="2" charset="2"/>
              </a:rPr>
              <a:t>coderend </a:t>
            </a:r>
            <a:r>
              <a:rPr lang="nl-NL" altLang="nl-NL" sz="2200" dirty="0" smtClean="0">
                <a:sym typeface="Wingdings" pitchFamily="2" charset="2"/>
              </a:rPr>
              <a:t>DNA</a:t>
            </a:r>
            <a:endParaRPr lang="nl-NL" altLang="nl-NL" sz="2200" dirty="0"/>
          </a:p>
        </p:txBody>
      </p:sp>
      <p:sp>
        <p:nvSpPr>
          <p:cNvPr id="5" name="Afgeronde rechthoek 4"/>
          <p:cNvSpPr/>
          <p:nvPr/>
        </p:nvSpPr>
        <p:spPr>
          <a:xfrm>
            <a:off x="8240487" y="522514"/>
            <a:ext cx="591869" cy="56038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729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352425" y="1766346"/>
            <a:ext cx="8343900" cy="3491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0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5350" indent="-895350"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§ 20.3 	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Genomen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variëren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grootte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aantal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genen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gen-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dichtheid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95350" indent="-895350">
              <a:defRPr/>
            </a:pPr>
            <a:r>
              <a:rPr lang="en-US" sz="2400" dirty="0">
                <a:solidFill>
                  <a:schemeClr val="tx1"/>
                </a:solidFill>
              </a:rPr>
              <a:t>§ </a:t>
            </a:r>
            <a:r>
              <a:rPr lang="en-US" sz="2400" dirty="0" smtClean="0">
                <a:solidFill>
                  <a:schemeClr val="tx1"/>
                </a:solidFill>
              </a:rPr>
              <a:t>20.4 	</a:t>
            </a:r>
            <a:r>
              <a:rPr lang="en-US" sz="2400" dirty="0" err="1" smtClean="0">
                <a:solidFill>
                  <a:schemeClr val="tx1"/>
                </a:solidFill>
              </a:rPr>
              <a:t>Meercellige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eukaryoten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hebben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veel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niet-coderend</a:t>
            </a:r>
            <a:r>
              <a:rPr lang="en-US" sz="2400" dirty="0" smtClean="0">
                <a:solidFill>
                  <a:schemeClr val="tx1"/>
                </a:solidFill>
              </a:rPr>
              <a:t> DNA </a:t>
            </a:r>
            <a:r>
              <a:rPr lang="en-US" sz="2400" dirty="0" err="1" smtClean="0">
                <a:solidFill>
                  <a:schemeClr val="tx1"/>
                </a:solidFill>
              </a:rPr>
              <a:t>en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vele</a:t>
            </a:r>
            <a:r>
              <a:rPr lang="en-US" sz="2400" dirty="0" smtClean="0">
                <a:solidFill>
                  <a:schemeClr val="tx1"/>
                </a:solidFill>
              </a:rPr>
              <a:t> multigene families</a:t>
            </a:r>
          </a:p>
          <a:p>
            <a:pPr marL="895350" indent="-895350"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§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20.5 	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Duplicatie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herschikking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mutaties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van DNA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dragen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bij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aan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genoom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evolutie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95350" indent="-895350"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§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20.6	(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hoort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niet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bij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de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stof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)  Het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vergelijken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van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genoom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sequenties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geeft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inzicht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evolutie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ontwikkeling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352425" y="279402"/>
            <a:ext cx="7886700" cy="10826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Wat </a:t>
            </a:r>
            <a:r>
              <a:rPr lang="en-US" sz="4000" b="1" dirty="0" err="1" smtClean="0">
                <a:solidFill>
                  <a:srgbClr val="FF6600"/>
                </a:solidFill>
                <a:latin typeface="+mn-lt"/>
              </a:rPr>
              <a:t>hebben</a:t>
            </a:r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 we </a:t>
            </a:r>
            <a:r>
              <a:rPr lang="en-US" sz="4000" b="1" dirty="0" err="1" smtClean="0">
                <a:solidFill>
                  <a:srgbClr val="FF6600"/>
                </a:solidFill>
                <a:latin typeface="+mn-lt"/>
              </a:rPr>
              <a:t>geleerd</a:t>
            </a:r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 van al die </a:t>
            </a:r>
            <a:r>
              <a:rPr lang="en-US" sz="4000" b="1" dirty="0" err="1" smtClean="0">
                <a:solidFill>
                  <a:srgbClr val="FF6600"/>
                </a:solidFill>
                <a:latin typeface="+mn-lt"/>
              </a:rPr>
              <a:t>genoom</a:t>
            </a:r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 studies?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06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0" y="2691581"/>
            <a:ext cx="9144000" cy="737419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/>
          <p:cNvSpPr txBox="1"/>
          <p:nvPr/>
        </p:nvSpPr>
        <p:spPr>
          <a:xfrm>
            <a:off x="7374" y="1190912"/>
            <a:ext cx="9143999" cy="492443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2600" dirty="0" smtClean="0"/>
              <a:t>Pauze: </a:t>
            </a:r>
            <a:r>
              <a:rPr lang="nl-NL" sz="2600" dirty="0"/>
              <a:t>2</a:t>
            </a:r>
            <a:r>
              <a:rPr lang="nl-NL" sz="2600" dirty="0" smtClean="0"/>
              <a:t> minuten</a:t>
            </a:r>
            <a:endParaRPr lang="nl-NL" sz="2600" dirty="0"/>
          </a:p>
        </p:txBody>
      </p:sp>
      <p:cxnSp>
        <p:nvCxnSpPr>
          <p:cNvPr id="7" name="Rechte verbindingslijn 6"/>
          <p:cNvCxnSpPr/>
          <p:nvPr/>
        </p:nvCxnSpPr>
        <p:spPr>
          <a:xfrm>
            <a:off x="0" y="2278626"/>
            <a:ext cx="9144000" cy="73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7374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>
            <a:off x="9126793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/>
          <p:cNvCxnSpPr/>
          <p:nvPr/>
        </p:nvCxnSpPr>
        <p:spPr>
          <a:xfrm>
            <a:off x="4562454" y="2145890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38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352425" y="1766346"/>
            <a:ext cx="8343900" cy="3491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0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5350" indent="-895350"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§ 20.3 	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Genomen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variëren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grootte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aantal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genen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gen-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dichtheid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95350" indent="-895350">
              <a:defRPr/>
            </a:pPr>
            <a:r>
              <a:rPr lang="en-US" sz="2400" dirty="0">
                <a:solidFill>
                  <a:schemeClr val="tx1"/>
                </a:solidFill>
              </a:rPr>
              <a:t>§ </a:t>
            </a:r>
            <a:r>
              <a:rPr lang="en-US" sz="2400" dirty="0" smtClean="0">
                <a:solidFill>
                  <a:schemeClr val="tx1"/>
                </a:solidFill>
              </a:rPr>
              <a:t>20.4 	</a:t>
            </a:r>
            <a:r>
              <a:rPr lang="en-US" sz="2400" dirty="0" err="1" smtClean="0">
                <a:solidFill>
                  <a:schemeClr val="tx1"/>
                </a:solidFill>
              </a:rPr>
              <a:t>Meercellige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eukaryoten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hebben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veel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niet-coderend</a:t>
            </a:r>
            <a:r>
              <a:rPr lang="en-US" sz="2400" dirty="0" smtClean="0">
                <a:solidFill>
                  <a:schemeClr val="tx1"/>
                </a:solidFill>
              </a:rPr>
              <a:t> DNA </a:t>
            </a:r>
            <a:r>
              <a:rPr lang="en-US" sz="2400" dirty="0" err="1" smtClean="0">
                <a:solidFill>
                  <a:schemeClr val="tx1"/>
                </a:solidFill>
              </a:rPr>
              <a:t>en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vele</a:t>
            </a:r>
            <a:r>
              <a:rPr lang="en-US" sz="2400" dirty="0" smtClean="0">
                <a:solidFill>
                  <a:schemeClr val="tx1"/>
                </a:solidFill>
              </a:rPr>
              <a:t> multigene families</a:t>
            </a:r>
          </a:p>
          <a:p>
            <a:pPr marL="895350" indent="-895350"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§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20.5 	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Duplicatie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herschikking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mutaties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van DNA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dragen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bij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aan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genoom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evolutie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95350" indent="-895350"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§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20.6	(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hoort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niet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bij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de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stof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)  Het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vergelijken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van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genoom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sequenties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geeft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inzicht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evolutie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ontwikkeling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352425" y="279402"/>
            <a:ext cx="7886700" cy="10826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Wat </a:t>
            </a:r>
            <a:r>
              <a:rPr lang="en-US" sz="4000" b="1" dirty="0" err="1" smtClean="0">
                <a:solidFill>
                  <a:srgbClr val="FF6600"/>
                </a:solidFill>
                <a:latin typeface="+mn-lt"/>
              </a:rPr>
              <a:t>hebben</a:t>
            </a:r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 we </a:t>
            </a:r>
            <a:r>
              <a:rPr lang="en-US" sz="4000" b="1" dirty="0" err="1" smtClean="0">
                <a:solidFill>
                  <a:srgbClr val="FF6600"/>
                </a:solidFill>
                <a:latin typeface="+mn-lt"/>
              </a:rPr>
              <a:t>geleerd</a:t>
            </a:r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 van al die </a:t>
            </a:r>
            <a:r>
              <a:rPr lang="en-US" sz="4000" b="1" dirty="0" err="1" smtClean="0">
                <a:solidFill>
                  <a:srgbClr val="FF6600"/>
                </a:solidFill>
                <a:latin typeface="+mn-lt"/>
              </a:rPr>
              <a:t>genoom</a:t>
            </a:r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 studies?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35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5321004" y="868048"/>
            <a:ext cx="382299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nl-NL" sz="2200" b="1" dirty="0"/>
              <a:t>Menselijk </a:t>
            </a:r>
            <a:r>
              <a:rPr lang="nl-NL" altLang="nl-NL" sz="2200" b="1" dirty="0" smtClean="0"/>
              <a:t>genoom:</a:t>
            </a:r>
            <a:endParaRPr lang="nl-NL" altLang="nl-NL" sz="2200" b="1" dirty="0"/>
          </a:p>
          <a:p>
            <a:r>
              <a:rPr lang="nl-NL" altLang="nl-NL" sz="2200" dirty="0"/>
              <a:t>~1,5 % codeert voor eiwitten </a:t>
            </a:r>
          </a:p>
          <a:p>
            <a:r>
              <a:rPr lang="nl-NL" altLang="nl-NL" sz="2200" dirty="0"/>
              <a:t>   </a:t>
            </a:r>
            <a:r>
              <a:rPr lang="nl-NL" altLang="nl-NL" sz="2200" dirty="0" smtClean="0"/>
              <a:t>(</a:t>
            </a:r>
            <a:r>
              <a:rPr lang="nl-NL" altLang="nl-NL" sz="2200" dirty="0" err="1" smtClean="0"/>
              <a:t>exons</a:t>
            </a:r>
            <a:r>
              <a:rPr lang="nl-NL" altLang="nl-NL" sz="2200" dirty="0" smtClean="0"/>
              <a:t> = </a:t>
            </a:r>
            <a:r>
              <a:rPr lang="nl-NL" altLang="nl-NL" sz="2200" dirty="0" err="1" smtClean="0"/>
              <a:t>coding</a:t>
            </a:r>
            <a:r>
              <a:rPr lang="nl-NL" altLang="nl-NL" sz="2200" dirty="0" smtClean="0"/>
              <a:t> </a:t>
            </a:r>
            <a:r>
              <a:rPr lang="nl-NL" altLang="nl-NL" sz="2200" dirty="0"/>
              <a:t>DNA)</a:t>
            </a:r>
          </a:p>
        </p:txBody>
      </p:sp>
      <p:sp>
        <p:nvSpPr>
          <p:cNvPr id="4" name="AutoShape 4" descr="Afbeeldingsresultaat voor c. elegans"/>
          <p:cNvSpPr>
            <a:spLocks noChangeAspect="1" noChangeArrowheads="1"/>
          </p:cNvSpPr>
          <p:nvPr/>
        </p:nvSpPr>
        <p:spPr bwMode="auto">
          <a:xfrm>
            <a:off x="1174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" name="Picture 2" descr="D:\Books\Biology_Campbell_Figures\20_labeled_images\20_06HumanDNATypes-L.jpg">
            <a:extLst>
              <a:ext uri="{FF2B5EF4-FFF2-40B4-BE49-F238E27FC236}">
                <a16:creationId xmlns:a16="http://schemas.microsoft.com/office/drawing/2014/main" id="{EA3F42A4-4ECE-2243-AB33-F6971A0BD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8"/>
          <a:stretch/>
        </p:blipFill>
        <p:spPr bwMode="auto">
          <a:xfrm>
            <a:off x="92946" y="1717918"/>
            <a:ext cx="5228058" cy="490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5F02EBA8-3AE2-544E-816B-0E7518F8D600}"/>
              </a:ext>
            </a:extLst>
          </p:cNvPr>
          <p:cNvSpPr/>
          <p:nvPr/>
        </p:nvSpPr>
        <p:spPr>
          <a:xfrm>
            <a:off x="5985501" y="2374848"/>
            <a:ext cx="311464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nl-NL" sz="2200" dirty="0"/>
              <a:t>~98,5% non </a:t>
            </a:r>
            <a:r>
              <a:rPr lang="nl-NL" altLang="nl-NL" sz="2200" dirty="0" err="1"/>
              <a:t>coding</a:t>
            </a:r>
            <a:r>
              <a:rPr lang="nl-NL" altLang="nl-NL" sz="2200" dirty="0"/>
              <a:t> (</a:t>
            </a:r>
            <a:r>
              <a:rPr lang="nl-NL" altLang="nl-NL" sz="2200" dirty="0" err="1"/>
              <a:t>nc</a:t>
            </a:r>
            <a:r>
              <a:rPr lang="nl-NL" altLang="nl-NL" sz="2200" dirty="0"/>
              <a:t>)DNA</a:t>
            </a:r>
            <a:r>
              <a:rPr lang="nl-NL" altLang="nl-NL" sz="2200" dirty="0" smtClean="0"/>
              <a:t>: </a:t>
            </a:r>
            <a:r>
              <a:rPr lang="nl-NL" altLang="nl-NL" sz="2200" dirty="0"/>
              <a:t>o.a. tRNA, </a:t>
            </a:r>
            <a:r>
              <a:rPr lang="nl-NL" altLang="nl-NL" sz="2200" dirty="0" err="1"/>
              <a:t>rRNA</a:t>
            </a:r>
            <a:r>
              <a:rPr lang="nl-NL" altLang="nl-NL" sz="2200" dirty="0"/>
              <a:t>, </a:t>
            </a:r>
            <a:r>
              <a:rPr lang="nl-NL" altLang="nl-NL" sz="2200" dirty="0" smtClean="0"/>
              <a:t>introns </a:t>
            </a:r>
          </a:p>
          <a:p>
            <a:endParaRPr lang="nl-NL" altLang="nl-NL" sz="2200" dirty="0" smtClean="0"/>
          </a:p>
          <a:p>
            <a:r>
              <a:rPr lang="nl-NL" altLang="nl-NL" sz="2200" dirty="0" err="1" smtClean="0"/>
              <a:t>ncDNA</a:t>
            </a:r>
            <a:r>
              <a:rPr lang="nl-NL" altLang="nl-NL" sz="2200" dirty="0" smtClean="0"/>
              <a:t>: Junk? DNA, maar sterk geconserveerd </a:t>
            </a:r>
            <a:r>
              <a:rPr lang="nl-NL" altLang="nl-NL" sz="2200" dirty="0" smtClean="0">
                <a:sym typeface="Wingdings" panose="05000000000000000000" pitchFamily="2" charset="2"/>
              </a:rPr>
              <a:t> toch belangrijk?</a:t>
            </a:r>
            <a:endParaRPr lang="nl-NL" altLang="nl-NL" sz="2200" dirty="0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7EE189D1-717F-DE4D-9ACF-C4B5344E51EF}"/>
              </a:ext>
            </a:extLst>
          </p:cNvPr>
          <p:cNvSpPr/>
          <p:nvPr/>
        </p:nvSpPr>
        <p:spPr>
          <a:xfrm>
            <a:off x="947071" y="1568912"/>
            <a:ext cx="1368152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EA175C50-D565-ED43-B111-A161EBF47695}"/>
              </a:ext>
            </a:extLst>
          </p:cNvPr>
          <p:cNvSpPr/>
          <p:nvPr/>
        </p:nvSpPr>
        <p:spPr>
          <a:xfrm>
            <a:off x="3281188" y="3042146"/>
            <a:ext cx="1368152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4CD56D23-7E6D-D644-93BD-811EE313E77C}"/>
              </a:ext>
            </a:extLst>
          </p:cNvPr>
          <p:cNvSpPr/>
          <p:nvPr/>
        </p:nvSpPr>
        <p:spPr>
          <a:xfrm>
            <a:off x="3467351" y="1661877"/>
            <a:ext cx="1828830" cy="586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7E2F7601-B64F-714B-8357-AC5503E905AD}"/>
              </a:ext>
            </a:extLst>
          </p:cNvPr>
          <p:cNvSpPr/>
          <p:nvPr/>
        </p:nvSpPr>
        <p:spPr>
          <a:xfrm>
            <a:off x="1248539" y="3146716"/>
            <a:ext cx="1368152" cy="18785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2AEE91F5-09ED-EE48-948E-E689B321D18B}"/>
              </a:ext>
            </a:extLst>
          </p:cNvPr>
          <p:cNvSpPr/>
          <p:nvPr/>
        </p:nvSpPr>
        <p:spPr>
          <a:xfrm rot="19267599">
            <a:off x="2624157" y="4520628"/>
            <a:ext cx="1335680" cy="1861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6ED6A5A1-2B57-1D41-8E7F-7E7AB2F6C3A6}"/>
              </a:ext>
            </a:extLst>
          </p:cNvPr>
          <p:cNvSpPr/>
          <p:nvPr/>
        </p:nvSpPr>
        <p:spPr>
          <a:xfrm>
            <a:off x="3467351" y="4126318"/>
            <a:ext cx="1368152" cy="8151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1431DF02-AE20-C441-BFAD-B87F73C1F2A3}"/>
              </a:ext>
            </a:extLst>
          </p:cNvPr>
          <p:cNvSpPr/>
          <p:nvPr/>
        </p:nvSpPr>
        <p:spPr>
          <a:xfrm>
            <a:off x="5686163" y="5006165"/>
            <a:ext cx="345783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nl-NL" sz="2200" dirty="0"/>
              <a:t>Veel </a:t>
            </a:r>
            <a:r>
              <a:rPr lang="nl-NL" altLang="nl-NL" sz="2200" dirty="0" smtClean="0"/>
              <a:t>zich herhalende </a:t>
            </a:r>
            <a:r>
              <a:rPr lang="nl-NL" altLang="nl-NL" sz="2200" dirty="0"/>
              <a:t>sequenties!</a:t>
            </a:r>
          </a:p>
          <a:p>
            <a:r>
              <a:rPr lang="nl-NL" altLang="nl-NL" sz="2200" dirty="0"/>
              <a:t># varieert </a:t>
            </a:r>
            <a:r>
              <a:rPr lang="nl-NL" altLang="nl-NL" sz="2200" dirty="0" smtClean="0"/>
              <a:t>per genoom</a:t>
            </a:r>
            <a:endParaRPr lang="nl-NL" altLang="nl-NL" sz="2200" dirty="0"/>
          </a:p>
        </p:txBody>
      </p:sp>
      <p:sp>
        <p:nvSpPr>
          <p:cNvPr id="16" name="Rechthoek 15"/>
          <p:cNvSpPr/>
          <p:nvPr/>
        </p:nvSpPr>
        <p:spPr>
          <a:xfrm>
            <a:off x="203200" y="127654"/>
            <a:ext cx="85344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 err="1">
                <a:solidFill>
                  <a:srgbClr val="FF6600"/>
                </a:solidFill>
              </a:rPr>
              <a:t>Meercellige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  <a:r>
              <a:rPr lang="en-US" sz="2800" b="1" dirty="0" err="1">
                <a:solidFill>
                  <a:srgbClr val="FF6600"/>
                </a:solidFill>
              </a:rPr>
              <a:t>eukaryoten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  <a:r>
              <a:rPr lang="en-US" sz="2800" b="1" dirty="0" err="1">
                <a:solidFill>
                  <a:srgbClr val="FF6600"/>
                </a:solidFill>
              </a:rPr>
              <a:t>hebben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  <a:r>
              <a:rPr lang="en-US" sz="2800" b="1" dirty="0" err="1">
                <a:solidFill>
                  <a:srgbClr val="FF6600"/>
                </a:solidFill>
              </a:rPr>
              <a:t>veel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  <a:r>
              <a:rPr lang="en-US" sz="2800" b="1" dirty="0" err="1">
                <a:solidFill>
                  <a:srgbClr val="FF6600"/>
                </a:solidFill>
              </a:rPr>
              <a:t>niet-coderend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  <a:r>
              <a:rPr lang="en-US" sz="2800" b="1" dirty="0" smtClean="0">
                <a:solidFill>
                  <a:srgbClr val="FF6600"/>
                </a:solidFill>
              </a:rPr>
              <a:t>DNA </a:t>
            </a:r>
            <a:r>
              <a:rPr lang="en-US" sz="2800" b="1" dirty="0" err="1" smtClean="0">
                <a:solidFill>
                  <a:srgbClr val="FF6600"/>
                </a:solidFill>
              </a:rPr>
              <a:t>en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vele</a:t>
            </a:r>
            <a:r>
              <a:rPr lang="en-US" sz="2800" b="1" dirty="0" smtClean="0">
                <a:solidFill>
                  <a:srgbClr val="FF6600"/>
                </a:solidFill>
              </a:rPr>
              <a:t> multigene families</a:t>
            </a:r>
            <a:endParaRPr lang="en-US" sz="28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89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Afbeeldingsresultaat voor c. elegans"/>
          <p:cNvSpPr>
            <a:spLocks noChangeAspect="1" noChangeArrowheads="1"/>
          </p:cNvSpPr>
          <p:nvPr/>
        </p:nvSpPr>
        <p:spPr bwMode="auto">
          <a:xfrm>
            <a:off x="1174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" name="Rectangle 11"/>
          <p:cNvSpPr/>
          <p:nvPr/>
        </p:nvSpPr>
        <p:spPr bwMode="auto">
          <a:xfrm>
            <a:off x="6784910" y="4070235"/>
            <a:ext cx="19305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nl-NL" sz="2400" dirty="0" smtClean="0">
                <a:solidFill>
                  <a:srgbClr val="FF0000"/>
                </a:solidFill>
              </a:rPr>
              <a:t>Bijv. Pseudogenen</a:t>
            </a:r>
            <a:endParaRPr lang="nl-NL" altLang="nl-NL" sz="24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996971" y="6339431"/>
            <a:ext cx="3749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nl-NL" sz="2400" dirty="0" smtClean="0">
                <a:solidFill>
                  <a:srgbClr val="FF0000"/>
                </a:solidFill>
              </a:rPr>
              <a:t>Short tandem </a:t>
            </a:r>
            <a:r>
              <a:rPr lang="nl-NL" altLang="nl-NL" sz="2400" dirty="0" err="1">
                <a:solidFill>
                  <a:srgbClr val="FF0000"/>
                </a:solidFill>
              </a:rPr>
              <a:t>repeat</a:t>
            </a:r>
            <a:r>
              <a:rPr lang="nl-NL" altLang="nl-NL" sz="2400" dirty="0">
                <a:solidFill>
                  <a:srgbClr val="FF0000"/>
                </a:solidFill>
              </a:rPr>
              <a:t> (STR)</a:t>
            </a:r>
          </a:p>
        </p:txBody>
      </p:sp>
      <p:pic>
        <p:nvPicPr>
          <p:cNvPr id="19" name="Picture 2" descr="D:\Books\Biology_Campbell_Figures\20_labeled_images\20_06HumanDNATypes-L.jpg">
            <a:extLst>
              <a:ext uri="{FF2B5EF4-FFF2-40B4-BE49-F238E27FC236}">
                <a16:creationId xmlns:a16="http://schemas.microsoft.com/office/drawing/2014/main" id="{E7E500ED-7727-3F42-96E2-680342A65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8"/>
          <a:stretch/>
        </p:blipFill>
        <p:spPr bwMode="auto">
          <a:xfrm>
            <a:off x="1331640" y="1209388"/>
            <a:ext cx="5192140" cy="48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6">
            <a:extLst>
              <a:ext uri="{FF2B5EF4-FFF2-40B4-BE49-F238E27FC236}">
                <a16:creationId xmlns:a16="http://schemas.microsoft.com/office/drawing/2014/main" id="{6848F8D1-A16B-D74E-A49F-44773F5607A7}"/>
              </a:ext>
            </a:extLst>
          </p:cNvPr>
          <p:cNvSpPr/>
          <p:nvPr/>
        </p:nvSpPr>
        <p:spPr bwMode="auto">
          <a:xfrm>
            <a:off x="6893269" y="1154669"/>
            <a:ext cx="22507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nl-NL" sz="2400" dirty="0">
                <a:solidFill>
                  <a:srgbClr val="FF0000"/>
                </a:solidFill>
                <a:sym typeface="Wingdings" pitchFamily="2" charset="2"/>
              </a:rPr>
              <a:t>bijv. </a:t>
            </a:r>
            <a:r>
              <a:rPr lang="nl-NL" altLang="nl-NL" sz="2400" dirty="0" err="1" smtClean="0">
                <a:solidFill>
                  <a:srgbClr val="FF0000"/>
                </a:solidFill>
                <a:sym typeface="Wingdings" pitchFamily="2" charset="2"/>
              </a:rPr>
              <a:t>promoters</a:t>
            </a:r>
            <a:r>
              <a:rPr lang="nl-NL" altLang="nl-NL" sz="2400" dirty="0" smtClean="0">
                <a:solidFill>
                  <a:srgbClr val="FF0000"/>
                </a:solidFill>
                <a:sym typeface="Wingdings" pitchFamily="2" charset="2"/>
              </a:rPr>
              <a:t> en </a:t>
            </a:r>
            <a:r>
              <a:rPr lang="nl-NL" altLang="nl-NL" sz="2400" dirty="0" err="1" smtClean="0">
                <a:solidFill>
                  <a:srgbClr val="FF0000"/>
                </a:solidFill>
                <a:sym typeface="Wingdings" pitchFamily="2" charset="2"/>
              </a:rPr>
              <a:t>e</a:t>
            </a:r>
            <a:r>
              <a:rPr lang="nl-NL" altLang="nl-NL" sz="2400" dirty="0" err="1" smtClean="0">
                <a:solidFill>
                  <a:srgbClr val="FF0000"/>
                </a:solidFill>
              </a:rPr>
              <a:t>nhancers</a:t>
            </a:r>
            <a:endParaRPr lang="nl-NL" altLang="nl-NL" sz="2400" dirty="0">
              <a:solidFill>
                <a:srgbClr val="FF0000"/>
              </a:solidFill>
            </a:endParaRPr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B2BE6348-22E2-5449-A761-10E96690F317}"/>
              </a:ext>
            </a:extLst>
          </p:cNvPr>
          <p:cNvSpPr/>
          <p:nvPr/>
        </p:nvSpPr>
        <p:spPr bwMode="auto">
          <a:xfrm>
            <a:off x="44875" y="2221697"/>
            <a:ext cx="17454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nl-NL" sz="2400" dirty="0" err="1">
                <a:solidFill>
                  <a:srgbClr val="FF0000"/>
                </a:solidFill>
              </a:rPr>
              <a:t>Transposons</a:t>
            </a:r>
            <a:r>
              <a:rPr lang="nl-NL" altLang="nl-NL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Pijl rechts 2">
            <a:extLst>
              <a:ext uri="{FF2B5EF4-FFF2-40B4-BE49-F238E27FC236}">
                <a16:creationId xmlns:a16="http://schemas.microsoft.com/office/drawing/2014/main" id="{DD6CD62E-1F89-4C47-93F6-B72585518C5D}"/>
              </a:ext>
            </a:extLst>
          </p:cNvPr>
          <p:cNvSpPr/>
          <p:nvPr/>
        </p:nvSpPr>
        <p:spPr>
          <a:xfrm rot="1319255">
            <a:off x="1771574" y="2525794"/>
            <a:ext cx="450793" cy="30594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Pijl rechts 27">
            <a:extLst>
              <a:ext uri="{FF2B5EF4-FFF2-40B4-BE49-F238E27FC236}">
                <a16:creationId xmlns:a16="http://schemas.microsoft.com/office/drawing/2014/main" id="{F687BC64-BE7F-F24C-BCA0-B3AB17A28974}"/>
              </a:ext>
            </a:extLst>
          </p:cNvPr>
          <p:cNvSpPr/>
          <p:nvPr/>
        </p:nvSpPr>
        <p:spPr>
          <a:xfrm rot="16200000">
            <a:off x="3534152" y="6029408"/>
            <a:ext cx="411909" cy="32025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Pijl rechts 28">
            <a:extLst>
              <a:ext uri="{FF2B5EF4-FFF2-40B4-BE49-F238E27FC236}">
                <a16:creationId xmlns:a16="http://schemas.microsoft.com/office/drawing/2014/main" id="{D889758C-DA6F-3B40-8AA4-E2935B368932}"/>
              </a:ext>
            </a:extLst>
          </p:cNvPr>
          <p:cNvSpPr/>
          <p:nvPr/>
        </p:nvSpPr>
        <p:spPr>
          <a:xfrm rot="10800000">
            <a:off x="6439835" y="1232530"/>
            <a:ext cx="450793" cy="30594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0000"/>
              </a:solidFill>
            </a:endParaRPr>
          </a:p>
        </p:txBody>
      </p:sp>
      <p:sp>
        <p:nvSpPr>
          <p:cNvPr id="30" name="Pijl rechts 29">
            <a:extLst>
              <a:ext uri="{FF2B5EF4-FFF2-40B4-BE49-F238E27FC236}">
                <a16:creationId xmlns:a16="http://schemas.microsoft.com/office/drawing/2014/main" id="{AC34181B-5ED2-FD42-A0A1-BA0BFC16DF22}"/>
              </a:ext>
            </a:extLst>
          </p:cNvPr>
          <p:cNvSpPr/>
          <p:nvPr/>
        </p:nvSpPr>
        <p:spPr>
          <a:xfrm rot="12123828">
            <a:off x="6298383" y="4036915"/>
            <a:ext cx="450793" cy="30594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/>
          <p:cNvSpPr/>
          <p:nvPr/>
        </p:nvSpPr>
        <p:spPr>
          <a:xfrm>
            <a:off x="234950" y="73634"/>
            <a:ext cx="85344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 err="1">
                <a:solidFill>
                  <a:srgbClr val="FF6600"/>
                </a:solidFill>
              </a:rPr>
              <a:t>Meercellige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  <a:r>
              <a:rPr lang="en-US" sz="2800" b="1" dirty="0" err="1">
                <a:solidFill>
                  <a:srgbClr val="FF6600"/>
                </a:solidFill>
              </a:rPr>
              <a:t>eukaryoten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  <a:r>
              <a:rPr lang="en-US" sz="2800" b="1" dirty="0" err="1">
                <a:solidFill>
                  <a:srgbClr val="FF6600"/>
                </a:solidFill>
              </a:rPr>
              <a:t>hebben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  <a:r>
              <a:rPr lang="en-US" sz="2800" b="1" dirty="0" err="1">
                <a:solidFill>
                  <a:srgbClr val="FF6600"/>
                </a:solidFill>
              </a:rPr>
              <a:t>veel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  <a:r>
              <a:rPr lang="en-US" sz="2800" b="1" dirty="0" err="1">
                <a:solidFill>
                  <a:srgbClr val="FF6600"/>
                </a:solidFill>
              </a:rPr>
              <a:t>niet-coderend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  <a:r>
              <a:rPr lang="en-US" sz="2800" b="1" dirty="0" smtClean="0">
                <a:solidFill>
                  <a:srgbClr val="FF6600"/>
                </a:solidFill>
              </a:rPr>
              <a:t>DNA </a:t>
            </a:r>
            <a:r>
              <a:rPr lang="en-US" sz="2800" b="1" dirty="0" err="1" smtClean="0">
                <a:solidFill>
                  <a:srgbClr val="FF6600"/>
                </a:solidFill>
              </a:rPr>
              <a:t>en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vele</a:t>
            </a:r>
            <a:r>
              <a:rPr lang="en-US" sz="2800" b="1" dirty="0" smtClean="0">
                <a:solidFill>
                  <a:srgbClr val="FF6600"/>
                </a:solidFill>
              </a:rPr>
              <a:t> multigene families</a:t>
            </a:r>
            <a:endParaRPr lang="en-US" sz="28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38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4" grpId="0"/>
      <p:bldP spid="25" grpId="0"/>
      <p:bldP spid="3" grpId="0" animBg="1"/>
      <p:bldP spid="28" grpId="0" animBg="1"/>
      <p:bldP spid="29" grpId="0" animBg="1"/>
      <p:bldP spid="3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mumtazticloft.com/images/articles/JumpingGenes/Transpo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851" y="1327989"/>
            <a:ext cx="4548103" cy="528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4"/>
          <p:cNvSpPr/>
          <p:nvPr/>
        </p:nvSpPr>
        <p:spPr bwMode="auto">
          <a:xfrm>
            <a:off x="302840" y="1327989"/>
            <a:ext cx="36740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nl-NL" sz="2400" dirty="0"/>
              <a:t>M</a:t>
            </a:r>
            <a:r>
              <a:rPr lang="nl-NL" altLang="nl-NL" sz="2400" dirty="0" smtClean="0"/>
              <a:t>echanismen voor </a:t>
            </a:r>
            <a:r>
              <a:rPr lang="nl-NL" altLang="nl-NL" sz="2400" dirty="0" err="1" smtClean="0"/>
              <a:t>transposon</a:t>
            </a:r>
            <a:r>
              <a:rPr lang="nl-NL" altLang="nl-NL" sz="2400" dirty="0" smtClean="0"/>
              <a:t> verplaatsing:</a:t>
            </a:r>
          </a:p>
          <a:p>
            <a:pPr marL="457200" indent="-457200">
              <a:buAutoNum type="arabicParenR"/>
            </a:pPr>
            <a:r>
              <a:rPr lang="nl-NL" altLang="nl-NL" sz="2400" dirty="0" smtClean="0"/>
              <a:t>Cut-</a:t>
            </a:r>
            <a:r>
              <a:rPr lang="nl-NL" altLang="nl-NL" sz="2400" dirty="0" err="1" smtClean="0"/>
              <a:t>and</a:t>
            </a:r>
            <a:r>
              <a:rPr lang="nl-NL" altLang="nl-NL" sz="2400" dirty="0" smtClean="0"/>
              <a:t>-paste: non-</a:t>
            </a:r>
            <a:r>
              <a:rPr lang="nl-NL" altLang="nl-NL" sz="2400" dirty="0" err="1" smtClean="0"/>
              <a:t>replicatief</a:t>
            </a:r>
            <a:endParaRPr lang="nl-NL" altLang="nl-NL" sz="2400" dirty="0" smtClean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8A31C9-162F-EB41-B04B-3C2C7DC9E6D2}"/>
              </a:ext>
            </a:extLst>
          </p:cNvPr>
          <p:cNvSpPr txBox="1">
            <a:spLocks/>
          </p:cNvSpPr>
          <p:nvPr/>
        </p:nvSpPr>
        <p:spPr>
          <a:xfrm>
            <a:off x="269875" y="160339"/>
            <a:ext cx="8003268" cy="11676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>
                <a:solidFill>
                  <a:srgbClr val="FF6600"/>
                </a:solidFill>
                <a:latin typeface="+mn-lt"/>
              </a:rPr>
              <a:t>Repetitief DNA: </a:t>
            </a:r>
            <a:r>
              <a:rPr lang="nl-NL" sz="4000" b="1" dirty="0" err="1" smtClean="0">
                <a:solidFill>
                  <a:srgbClr val="FF6600"/>
                </a:solidFill>
                <a:latin typeface="+mn-lt"/>
              </a:rPr>
              <a:t>transposons</a:t>
            </a:r>
            <a:endParaRPr lang="nl-NL" sz="4000" b="1" dirty="0" smtClean="0">
              <a:solidFill>
                <a:srgbClr val="FF6600"/>
              </a:solidFill>
              <a:latin typeface="+mn-lt"/>
            </a:endParaRPr>
          </a:p>
          <a:p>
            <a:pPr algn="l"/>
            <a:r>
              <a:rPr lang="nl-NL" sz="2800" dirty="0" smtClean="0">
                <a:latin typeface="+mn-lt"/>
              </a:rPr>
              <a:t>Genetisch materiaal dat zich </a:t>
            </a:r>
            <a:r>
              <a:rPr lang="nl-NL" sz="2800" dirty="0">
                <a:latin typeface="+mn-lt"/>
              </a:rPr>
              <a:t>k</a:t>
            </a:r>
            <a:r>
              <a:rPr lang="nl-NL" sz="2800" dirty="0" smtClean="0">
                <a:latin typeface="+mn-lt"/>
              </a:rPr>
              <a:t>an verplaatsen</a:t>
            </a:r>
            <a:endParaRPr lang="nl-NL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992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Afbeeldingsresultaat voor c. elegans"/>
          <p:cNvSpPr>
            <a:spLocks noChangeAspect="1" noChangeArrowheads="1"/>
          </p:cNvSpPr>
          <p:nvPr/>
        </p:nvSpPr>
        <p:spPr bwMode="auto">
          <a:xfrm>
            <a:off x="1174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8A31C9-162F-EB41-B04B-3C2C7DC9E6D2}"/>
              </a:ext>
            </a:extLst>
          </p:cNvPr>
          <p:cNvSpPr txBox="1">
            <a:spLocks/>
          </p:cNvSpPr>
          <p:nvPr/>
        </p:nvSpPr>
        <p:spPr>
          <a:xfrm>
            <a:off x="269875" y="160339"/>
            <a:ext cx="8003268" cy="11676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>
                <a:solidFill>
                  <a:srgbClr val="FF6600"/>
                </a:solidFill>
                <a:latin typeface="+mn-lt"/>
              </a:rPr>
              <a:t>Repetitief DNA: </a:t>
            </a:r>
            <a:r>
              <a:rPr lang="nl-NL" sz="4000" b="1" dirty="0" err="1" smtClean="0">
                <a:solidFill>
                  <a:srgbClr val="FF6600"/>
                </a:solidFill>
                <a:latin typeface="+mn-lt"/>
              </a:rPr>
              <a:t>transposons</a:t>
            </a:r>
            <a:endParaRPr lang="nl-NL" sz="4000" b="1" dirty="0" smtClean="0">
              <a:solidFill>
                <a:srgbClr val="FF6600"/>
              </a:solidFill>
              <a:latin typeface="+mn-lt"/>
            </a:endParaRPr>
          </a:p>
        </p:txBody>
      </p:sp>
      <p:pic>
        <p:nvPicPr>
          <p:cNvPr id="1027" name="Picture 3" descr="D:\Books\Biology_Campbell_Figures\20_labeled_images\20_07aMcClintockCorn-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390" y="1077644"/>
            <a:ext cx="1763739" cy="256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Books\Biology_Campbell_Figures\20_labeled_images\20_07bMcClintockCorn-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390" y="3764794"/>
            <a:ext cx="1766082" cy="259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4"/>
          <p:cNvSpPr/>
          <p:nvPr/>
        </p:nvSpPr>
        <p:spPr bwMode="auto">
          <a:xfrm>
            <a:off x="318268" y="1072040"/>
            <a:ext cx="63415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nl-NL" sz="2400" dirty="0" smtClean="0"/>
              <a:t>Barbara </a:t>
            </a:r>
            <a:r>
              <a:rPr lang="nl-NL" altLang="nl-NL" sz="2400" dirty="0" err="1" smtClean="0"/>
              <a:t>McClintock</a:t>
            </a:r>
            <a:r>
              <a:rPr lang="nl-NL" altLang="nl-NL" sz="2400" dirty="0" smtClean="0"/>
              <a:t>: 1940-1950</a:t>
            </a:r>
          </a:p>
          <a:p>
            <a:r>
              <a:rPr lang="nl-NL" altLang="nl-NL" sz="2400" dirty="0" err="1" smtClean="0"/>
              <a:t>Exp</a:t>
            </a:r>
            <a:r>
              <a:rPr lang="nl-NL" altLang="nl-NL" sz="2400" dirty="0" smtClean="0"/>
              <a:t>. in mais </a:t>
            </a:r>
            <a:r>
              <a:rPr lang="nl-NL" altLang="nl-NL" sz="2400" dirty="0" smtClean="0">
                <a:sym typeface="Wingdings" panose="05000000000000000000" pitchFamily="2" charset="2"/>
              </a:rPr>
              <a:t> ‘</a:t>
            </a:r>
            <a:r>
              <a:rPr lang="nl-NL" altLang="nl-NL" sz="2400" dirty="0" err="1" smtClean="0">
                <a:sym typeface="Wingdings" panose="05000000000000000000" pitchFamily="2" charset="2"/>
              </a:rPr>
              <a:t>moving</a:t>
            </a:r>
            <a:r>
              <a:rPr lang="nl-NL" altLang="nl-NL" sz="2400" dirty="0" smtClean="0">
                <a:sym typeface="Wingdings" panose="05000000000000000000" pitchFamily="2" charset="2"/>
              </a:rPr>
              <a:t> </a:t>
            </a:r>
            <a:r>
              <a:rPr lang="nl-NL" altLang="nl-NL" sz="2400" dirty="0" err="1" smtClean="0">
                <a:sym typeface="Wingdings" panose="05000000000000000000" pitchFamily="2" charset="2"/>
              </a:rPr>
              <a:t>elements</a:t>
            </a:r>
            <a:r>
              <a:rPr lang="nl-NL" altLang="nl-NL" sz="2400" dirty="0" smtClean="0">
                <a:sym typeface="Wingdings" panose="05000000000000000000" pitchFamily="2" charset="2"/>
              </a:rPr>
              <a:t> in </a:t>
            </a:r>
            <a:r>
              <a:rPr lang="nl-NL" altLang="nl-NL" sz="2400" dirty="0" err="1" smtClean="0">
                <a:sym typeface="Wingdings" panose="05000000000000000000" pitchFamily="2" charset="2"/>
              </a:rPr>
              <a:t>the</a:t>
            </a:r>
            <a:r>
              <a:rPr lang="nl-NL" altLang="nl-NL" sz="2400" dirty="0" smtClean="0">
                <a:sym typeface="Wingdings" panose="05000000000000000000" pitchFamily="2" charset="2"/>
              </a:rPr>
              <a:t> </a:t>
            </a:r>
            <a:r>
              <a:rPr lang="nl-NL" altLang="nl-NL" sz="2400" dirty="0" err="1" smtClean="0">
                <a:sym typeface="Wingdings" panose="05000000000000000000" pitchFamily="2" charset="2"/>
              </a:rPr>
              <a:t>genome</a:t>
            </a:r>
            <a:r>
              <a:rPr lang="nl-NL" altLang="nl-NL" sz="2400" dirty="0" smtClean="0">
                <a:sym typeface="Wingdings" panose="05000000000000000000" pitchFamily="2" charset="2"/>
              </a:rPr>
              <a:t>’</a:t>
            </a:r>
          </a:p>
          <a:p>
            <a:r>
              <a:rPr lang="nl-NL" altLang="nl-NL" sz="2400" dirty="0" smtClean="0">
                <a:sym typeface="Wingdings" panose="05000000000000000000" pitchFamily="2" charset="2"/>
              </a:rPr>
              <a:t>Nobel </a:t>
            </a:r>
            <a:r>
              <a:rPr lang="nl-NL" altLang="nl-NL" sz="2400" dirty="0" err="1" smtClean="0">
                <a:sym typeface="Wingdings" panose="05000000000000000000" pitchFamily="2" charset="2"/>
              </a:rPr>
              <a:t>Prize</a:t>
            </a:r>
            <a:r>
              <a:rPr lang="nl-NL" altLang="nl-NL" sz="2400" dirty="0" smtClean="0">
                <a:sym typeface="Wingdings" panose="05000000000000000000" pitchFamily="2" charset="2"/>
              </a:rPr>
              <a:t> 1983!</a:t>
            </a:r>
            <a:endParaRPr lang="nl-NL" altLang="nl-NL" sz="24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116" y="2802503"/>
            <a:ext cx="41814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0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Afbeeldingsresultaat voor c. elegans"/>
          <p:cNvSpPr>
            <a:spLocks noChangeAspect="1" noChangeArrowheads="1"/>
          </p:cNvSpPr>
          <p:nvPr/>
        </p:nvSpPr>
        <p:spPr bwMode="auto">
          <a:xfrm>
            <a:off x="1174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050" name="Picture 2" descr="D:\Books\Biology_Campbell_Figures\20_labeled_images\20_09RetrotransposonMove-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345632"/>
            <a:ext cx="5665606" cy="429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B8A31C9-162F-EB41-B04B-3C2C7DC9E6D2}"/>
              </a:ext>
            </a:extLst>
          </p:cNvPr>
          <p:cNvSpPr txBox="1">
            <a:spLocks/>
          </p:cNvSpPr>
          <p:nvPr/>
        </p:nvSpPr>
        <p:spPr>
          <a:xfrm>
            <a:off x="269875" y="160339"/>
            <a:ext cx="8003268" cy="78527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>
                <a:solidFill>
                  <a:srgbClr val="FF6600"/>
                </a:solidFill>
                <a:latin typeface="+mn-lt"/>
              </a:rPr>
              <a:t>Repetitief DNA: </a:t>
            </a:r>
            <a:r>
              <a:rPr lang="nl-NL" sz="4000" b="1" dirty="0" err="1" smtClean="0">
                <a:solidFill>
                  <a:srgbClr val="FF6600"/>
                </a:solidFill>
                <a:latin typeface="+mn-lt"/>
              </a:rPr>
              <a:t>transposons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E21A1DB-41D3-5342-8593-5CC96F6D677E}"/>
              </a:ext>
            </a:extLst>
          </p:cNvPr>
          <p:cNvSpPr txBox="1"/>
          <p:nvPr/>
        </p:nvSpPr>
        <p:spPr>
          <a:xfrm>
            <a:off x="6083891" y="3087390"/>
            <a:ext cx="2926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DNA </a:t>
            </a:r>
            <a:r>
              <a:rPr lang="nl-NL" sz="2400" dirty="0">
                <a:sym typeface="Wingdings" pitchFamily="2" charset="2"/>
              </a:rPr>
              <a:t> RNA  </a:t>
            </a:r>
            <a:r>
              <a:rPr lang="nl-NL" sz="2400" dirty="0" smtClean="0">
                <a:sym typeface="Wingdings" pitchFamily="2" charset="2"/>
              </a:rPr>
              <a:t>DNA		</a:t>
            </a:r>
          </a:p>
          <a:p>
            <a:r>
              <a:rPr lang="nl-NL" sz="2400" dirty="0" err="1" smtClean="0">
                <a:sym typeface="Wingdings" pitchFamily="2" charset="2"/>
              </a:rPr>
              <a:t>Replicatief</a:t>
            </a:r>
            <a:r>
              <a:rPr lang="nl-NL" sz="2400" dirty="0">
                <a:sym typeface="Wingdings" pitchFamily="2" charset="2"/>
              </a:rPr>
              <a:t>: 1  2 </a:t>
            </a:r>
            <a:r>
              <a:rPr lang="nl-NL" sz="2400" dirty="0" err="1">
                <a:sym typeface="Wingdings" pitchFamily="2" charset="2"/>
              </a:rPr>
              <a:t>retrotransposons</a:t>
            </a:r>
            <a:endParaRPr lang="nl-NL" sz="2400" dirty="0">
              <a:sym typeface="Wingdings" pitchFamily="2" charset="2"/>
            </a:endParaRP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DB18F75F-0B54-F04F-BB4D-555D1575AE6C}"/>
              </a:ext>
            </a:extLst>
          </p:cNvPr>
          <p:cNvSpPr/>
          <p:nvPr/>
        </p:nvSpPr>
        <p:spPr>
          <a:xfrm>
            <a:off x="848223" y="4469765"/>
            <a:ext cx="1584176" cy="783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/>
          </a:p>
        </p:txBody>
      </p:sp>
      <p:sp>
        <p:nvSpPr>
          <p:cNvPr id="2" name="Rechthoek 1"/>
          <p:cNvSpPr/>
          <p:nvPr/>
        </p:nvSpPr>
        <p:spPr>
          <a:xfrm>
            <a:off x="7546931" y="5892119"/>
            <a:ext cx="10246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200" dirty="0">
                <a:solidFill>
                  <a:srgbClr val="0070C0"/>
                </a:solidFill>
                <a:hlinkClick r:id="rId4"/>
              </a:rPr>
              <a:t>Filmpje</a:t>
            </a: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9" name="Rectangle 14"/>
          <p:cNvSpPr/>
          <p:nvPr/>
        </p:nvSpPr>
        <p:spPr bwMode="auto">
          <a:xfrm>
            <a:off x="269875" y="841557"/>
            <a:ext cx="7036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nl-NL" sz="2400" dirty="0"/>
              <a:t>M</a:t>
            </a:r>
            <a:r>
              <a:rPr lang="nl-NL" altLang="nl-NL" sz="2400" dirty="0" smtClean="0"/>
              <a:t>echanismen voor </a:t>
            </a:r>
            <a:r>
              <a:rPr lang="nl-NL" altLang="nl-NL" sz="2400" dirty="0" err="1" smtClean="0"/>
              <a:t>transposon</a:t>
            </a:r>
            <a:r>
              <a:rPr lang="nl-NL" altLang="nl-NL" sz="2400" dirty="0" smtClean="0"/>
              <a:t> verplaatsing:</a:t>
            </a:r>
          </a:p>
          <a:p>
            <a:pPr marL="457200" indent="-457200">
              <a:buAutoNum type="arabicParenR"/>
            </a:pPr>
            <a:r>
              <a:rPr lang="nl-NL" altLang="nl-NL" sz="2400" dirty="0" smtClean="0">
                <a:solidFill>
                  <a:schemeClr val="bg1">
                    <a:lumMod val="75000"/>
                  </a:schemeClr>
                </a:solidFill>
              </a:rPr>
              <a:t>Cut-</a:t>
            </a:r>
            <a:r>
              <a:rPr lang="nl-NL" altLang="nl-NL" sz="2400" dirty="0" err="1" smtClean="0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lang="nl-NL" altLang="nl-NL" sz="2400" dirty="0" smtClean="0">
                <a:solidFill>
                  <a:schemeClr val="bg1">
                    <a:lumMod val="75000"/>
                  </a:schemeClr>
                </a:solidFill>
              </a:rPr>
              <a:t>-paste: non-</a:t>
            </a:r>
            <a:r>
              <a:rPr lang="nl-NL" altLang="nl-NL" sz="2400" dirty="0" err="1" smtClean="0">
                <a:solidFill>
                  <a:schemeClr val="bg1">
                    <a:lumMod val="75000"/>
                  </a:schemeClr>
                </a:solidFill>
              </a:rPr>
              <a:t>replicatief</a:t>
            </a:r>
            <a:r>
              <a:rPr lang="nl-NL" altLang="nl-NL" sz="2400" dirty="0" smtClean="0">
                <a:solidFill>
                  <a:schemeClr val="bg1">
                    <a:lumMod val="75000"/>
                  </a:schemeClr>
                </a:solidFill>
              </a:rPr>
              <a:t>, DNA </a:t>
            </a:r>
            <a:r>
              <a:rPr lang="nl-NL" altLang="nl-NL" sz="2400" dirty="0" err="1" smtClean="0">
                <a:solidFill>
                  <a:schemeClr val="bg1">
                    <a:lumMod val="75000"/>
                  </a:schemeClr>
                </a:solidFill>
              </a:rPr>
              <a:t>transposons</a:t>
            </a:r>
            <a:endParaRPr lang="nl-NL" altLang="nl-NL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AutoNum type="arabicParenR"/>
            </a:pPr>
            <a:r>
              <a:rPr lang="nl-NL" altLang="nl-NL" sz="2400" dirty="0" smtClean="0"/>
              <a:t>Copy-</a:t>
            </a:r>
            <a:r>
              <a:rPr lang="nl-NL" altLang="nl-NL" sz="2400" dirty="0" err="1" smtClean="0"/>
              <a:t>and</a:t>
            </a:r>
            <a:r>
              <a:rPr lang="nl-NL" altLang="nl-NL" sz="2400" dirty="0" smtClean="0"/>
              <a:t>-paste: </a:t>
            </a:r>
            <a:r>
              <a:rPr lang="nl-NL" altLang="nl-NL" sz="2400" dirty="0" err="1" smtClean="0"/>
              <a:t>replicatief</a:t>
            </a:r>
            <a:r>
              <a:rPr lang="nl-NL" altLang="nl-NL" sz="2400" dirty="0" smtClean="0"/>
              <a:t>, </a:t>
            </a:r>
            <a:r>
              <a:rPr lang="nl-NL" altLang="nl-NL" sz="2400" u="sng" dirty="0" err="1" smtClean="0"/>
              <a:t>retro</a:t>
            </a:r>
            <a:r>
              <a:rPr lang="nl-NL" altLang="nl-NL" sz="2400" dirty="0" err="1" smtClean="0"/>
              <a:t>transposons</a:t>
            </a:r>
            <a:endParaRPr lang="nl-NL" altLang="nl-NL" sz="2400" dirty="0"/>
          </a:p>
        </p:txBody>
      </p:sp>
    </p:spTree>
    <p:extLst>
      <p:ext uri="{BB962C8B-B14F-4D97-AF65-F5344CB8AC3E}">
        <p14:creationId xmlns:p14="http://schemas.microsoft.com/office/powerpoint/2010/main" val="134442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B8A31C9-162F-EB41-B04B-3C2C7DC9E6D2}"/>
              </a:ext>
            </a:extLst>
          </p:cNvPr>
          <p:cNvSpPr txBox="1">
            <a:spLocks/>
          </p:cNvSpPr>
          <p:nvPr/>
        </p:nvSpPr>
        <p:spPr>
          <a:xfrm>
            <a:off x="269875" y="160338"/>
            <a:ext cx="4868182" cy="197435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>
                <a:solidFill>
                  <a:srgbClr val="FF6600"/>
                </a:solidFill>
                <a:latin typeface="+mn-lt"/>
              </a:rPr>
              <a:t>Repetitief 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DNA, gerelateerd aan </a:t>
            </a:r>
            <a:r>
              <a:rPr lang="nl-NL" sz="4000" b="1" dirty="0" err="1" smtClean="0">
                <a:solidFill>
                  <a:srgbClr val="FF6600"/>
                </a:solidFill>
                <a:latin typeface="+mn-lt"/>
              </a:rPr>
              <a:t>transposons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  <p:pic>
        <p:nvPicPr>
          <p:cNvPr id="10" name="Picture 2" descr="D:\Books\Biology_Campbell_Figures\20_labeled_images\20_06HumanDNATypes-L.jpg">
            <a:extLst>
              <a:ext uri="{FF2B5EF4-FFF2-40B4-BE49-F238E27FC236}">
                <a16:creationId xmlns:a16="http://schemas.microsoft.com/office/drawing/2014/main" id="{E7E500ED-7727-3F42-96E2-680342A65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8"/>
          <a:stretch/>
        </p:blipFill>
        <p:spPr bwMode="auto">
          <a:xfrm>
            <a:off x="4693741" y="290715"/>
            <a:ext cx="4158125" cy="390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/>
          <p:cNvSpPr/>
          <p:nvPr/>
        </p:nvSpPr>
        <p:spPr bwMode="auto">
          <a:xfrm>
            <a:off x="331326" y="2191414"/>
            <a:ext cx="46978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nl-NL" sz="2400" b="1" i="1" dirty="0" smtClean="0"/>
              <a:t>LINE</a:t>
            </a:r>
            <a:r>
              <a:rPr lang="nl-NL" altLang="nl-NL" sz="2400" b="1" dirty="0" smtClean="0"/>
              <a:t>1 (L1) sequenties</a:t>
            </a:r>
            <a:r>
              <a:rPr lang="nl-NL" altLang="nl-NL" sz="2400" dirty="0" smtClean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altLang="nl-NL" sz="2400" dirty="0" smtClean="0"/>
              <a:t>Ong. 6500 </a:t>
            </a:r>
            <a:r>
              <a:rPr lang="nl-NL" altLang="nl-NL" sz="2400" dirty="0" err="1" smtClean="0"/>
              <a:t>bp</a:t>
            </a:r>
            <a:endParaRPr lang="nl-NL" altLang="nl-NL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altLang="nl-NL" sz="2400" dirty="0" smtClean="0"/>
              <a:t>17% menselijk genoom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altLang="nl-NL" sz="2400" dirty="0" smtClean="0"/>
              <a:t>Lage transpositie snelheid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altLang="nl-NL" sz="2400" dirty="0" smtClean="0"/>
              <a:t>Mogelijk diversiteit neuronen</a:t>
            </a:r>
          </a:p>
        </p:txBody>
      </p:sp>
      <p:cxnSp>
        <p:nvCxnSpPr>
          <p:cNvPr id="14" name="Rechte verbindingslijn met pijl 13"/>
          <p:cNvCxnSpPr>
            <a:stCxn id="17" idx="1"/>
          </p:cNvCxnSpPr>
          <p:nvPr/>
        </p:nvCxnSpPr>
        <p:spPr>
          <a:xfrm flipH="1" flipV="1">
            <a:off x="3367314" y="2475778"/>
            <a:ext cx="1161143" cy="4053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fgeronde rechthoek 16"/>
          <p:cNvSpPr/>
          <p:nvPr/>
        </p:nvSpPr>
        <p:spPr>
          <a:xfrm>
            <a:off x="4528457" y="2540000"/>
            <a:ext cx="1001486" cy="6821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ep 20"/>
          <p:cNvGrpSpPr/>
          <p:nvPr/>
        </p:nvGrpSpPr>
        <p:grpSpPr>
          <a:xfrm>
            <a:off x="286326" y="3476305"/>
            <a:ext cx="5925344" cy="2813233"/>
            <a:chOff x="286326" y="3476305"/>
            <a:chExt cx="5925344" cy="2813233"/>
          </a:xfrm>
        </p:grpSpPr>
        <p:sp>
          <p:nvSpPr>
            <p:cNvPr id="11" name="Rectangle 4"/>
            <p:cNvSpPr/>
            <p:nvPr/>
          </p:nvSpPr>
          <p:spPr bwMode="auto">
            <a:xfrm>
              <a:off x="286326" y="4350546"/>
              <a:ext cx="592534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altLang="nl-NL" sz="2400" b="1" i="1" dirty="0" smtClean="0"/>
                <a:t>Alu</a:t>
              </a:r>
              <a:r>
                <a:rPr lang="nl-NL" altLang="nl-NL" sz="2400" b="1" dirty="0" smtClean="0"/>
                <a:t> </a:t>
              </a:r>
              <a:r>
                <a:rPr lang="nl-NL" altLang="nl-NL" sz="2400" b="1" dirty="0" err="1" smtClean="0"/>
                <a:t>elements</a:t>
              </a:r>
              <a:r>
                <a:rPr lang="nl-NL" altLang="nl-NL" sz="2400" b="1" dirty="0" smtClean="0"/>
                <a:t>/</a:t>
              </a:r>
              <a:r>
                <a:rPr lang="nl-NL" altLang="nl-NL" sz="2400" b="1" dirty="0" err="1" smtClean="0"/>
                <a:t>repeats</a:t>
              </a:r>
              <a:r>
                <a:rPr lang="nl-NL" altLang="nl-NL" sz="2400" dirty="0" smtClean="0"/>
                <a:t>: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nl-NL" altLang="nl-NL" sz="2400" dirty="0" smtClean="0"/>
                <a:t>300 </a:t>
              </a:r>
              <a:r>
                <a:rPr lang="nl-NL" altLang="nl-NL" sz="2400" dirty="0" err="1" smtClean="0"/>
                <a:t>bp</a:t>
              </a:r>
              <a:r>
                <a:rPr lang="nl-NL" altLang="nl-NL" sz="2400" dirty="0" smtClean="0"/>
                <a:t> lang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nl-NL" altLang="nl-NL" sz="2400" dirty="0" smtClean="0"/>
                <a:t>10% menselijk genoom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nl-NL" altLang="nl-NL" sz="2400" dirty="0" smtClean="0"/>
                <a:t>Non-(</a:t>
              </a:r>
              <a:r>
                <a:rPr lang="nl-NL" altLang="nl-NL" sz="2400" dirty="0" err="1" smtClean="0"/>
                <a:t>protein</a:t>
              </a:r>
              <a:r>
                <a:rPr lang="nl-NL" altLang="nl-NL" sz="2400" dirty="0" smtClean="0"/>
                <a:t>)-</a:t>
              </a:r>
              <a:r>
                <a:rPr lang="nl-NL" altLang="nl-NL" sz="2400" dirty="0" err="1" smtClean="0"/>
                <a:t>coding</a:t>
              </a:r>
              <a:r>
                <a:rPr lang="nl-NL" altLang="nl-NL" sz="2400" dirty="0" smtClean="0"/>
                <a:t> DNA -&gt; wel RNA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nl-NL" altLang="nl-NL" sz="2400" dirty="0" smtClean="0"/>
                <a:t>Sommige betrokken bij genregulatie</a:t>
              </a:r>
            </a:p>
          </p:txBody>
        </p:sp>
        <p:cxnSp>
          <p:nvCxnSpPr>
            <p:cNvPr id="16" name="Rechte verbindingslijn met pijl 15"/>
            <p:cNvCxnSpPr/>
            <p:nvPr/>
          </p:nvCxnSpPr>
          <p:spPr>
            <a:xfrm flipH="1">
              <a:off x="3586484" y="3918632"/>
              <a:ext cx="1442716" cy="57683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fgeronde rechthoek 17"/>
            <p:cNvSpPr/>
            <p:nvPr/>
          </p:nvSpPr>
          <p:spPr>
            <a:xfrm>
              <a:off x="4984200" y="3476305"/>
              <a:ext cx="1227470" cy="45163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784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95325" y="1752599"/>
            <a:ext cx="7706891" cy="451230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smtClean="0"/>
              <a:t>Genomics</a:t>
            </a:r>
            <a:r>
              <a:rPr lang="en-US" sz="2800" dirty="0" smtClean="0"/>
              <a:t> </a:t>
            </a:r>
            <a:r>
              <a:rPr lang="en-US" sz="2800" dirty="0"/>
              <a:t>is the study of whole sets of genes and their </a:t>
            </a:r>
            <a:r>
              <a:rPr lang="en-US" sz="2800" dirty="0" smtClean="0"/>
              <a:t>interactions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 smtClean="0">
                <a:sym typeface="Wingdings" panose="05000000000000000000" pitchFamily="2" charset="2"/>
              </a:rPr>
              <a:t> Leading to big data sets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en-US" dirty="0" smtClean="0">
                <a:sym typeface="Wingdings" panose="05000000000000000000" pitchFamily="2" charset="2"/>
              </a:rPr>
              <a:t> Bioinformatics 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b="1" dirty="0" smtClean="0"/>
              <a:t>Bioinformatics</a:t>
            </a:r>
            <a:r>
              <a:rPr lang="en-US" sz="2800" dirty="0" smtClean="0"/>
              <a:t> </a:t>
            </a:r>
            <a:r>
              <a:rPr lang="en-US" sz="2800" dirty="0"/>
              <a:t>is the application of computational methods to </a:t>
            </a:r>
            <a:r>
              <a:rPr lang="en-US" sz="2800" dirty="0" smtClean="0"/>
              <a:t>store </a:t>
            </a:r>
            <a:r>
              <a:rPr lang="en-US" sz="2800" dirty="0"/>
              <a:t>and </a:t>
            </a:r>
            <a:r>
              <a:rPr lang="en-US" sz="2800" dirty="0" smtClean="0"/>
              <a:t>analyze </a:t>
            </a:r>
            <a:r>
              <a:rPr lang="en-US" sz="2800" dirty="0"/>
              <a:t>biological </a:t>
            </a:r>
            <a:r>
              <a:rPr lang="en-US" sz="2800" dirty="0" smtClean="0"/>
              <a:t>data</a:t>
            </a:r>
            <a:endParaRPr lang="nl-NL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Hs 20: The </a:t>
            </a:r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evolution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of </a:t>
            </a:r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genomes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067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30635AC1-66B4-5241-8C0C-A9AAC6BECA96}"/>
              </a:ext>
            </a:extLst>
          </p:cNvPr>
          <p:cNvSpPr txBox="1"/>
          <p:nvPr/>
        </p:nvSpPr>
        <p:spPr>
          <a:xfrm>
            <a:off x="163250" y="55836"/>
            <a:ext cx="4742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>
                <a:solidFill>
                  <a:srgbClr val="FF6600"/>
                </a:solidFill>
              </a:rPr>
              <a:t>Repetitief DNA </a:t>
            </a:r>
            <a:r>
              <a:rPr lang="nl-NL" sz="3600" b="1" u="sng" dirty="0">
                <a:solidFill>
                  <a:srgbClr val="FF6600"/>
                </a:solidFill>
              </a:rPr>
              <a:t>niet</a:t>
            </a:r>
            <a:r>
              <a:rPr lang="nl-NL" sz="3600" b="1" dirty="0">
                <a:solidFill>
                  <a:srgbClr val="FF6600"/>
                </a:solidFill>
              </a:rPr>
              <a:t> gerelateerd aan </a:t>
            </a:r>
            <a:r>
              <a:rPr lang="nl-NL" sz="3600" b="1" dirty="0" err="1">
                <a:solidFill>
                  <a:srgbClr val="FF6600"/>
                </a:solidFill>
              </a:rPr>
              <a:t>transposons</a:t>
            </a:r>
            <a:endParaRPr lang="nl-NL" sz="3600" b="1" dirty="0">
              <a:solidFill>
                <a:srgbClr val="FF6600"/>
              </a:solidFill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BBC1E7B-FE6B-BC48-8D5A-70ED4A126D31}"/>
              </a:ext>
            </a:extLst>
          </p:cNvPr>
          <p:cNvSpPr/>
          <p:nvPr/>
        </p:nvSpPr>
        <p:spPr bwMode="auto">
          <a:xfrm>
            <a:off x="164504" y="1944223"/>
            <a:ext cx="40412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nl-NL" sz="2400" b="1" dirty="0"/>
              <a:t>Simple </a:t>
            </a:r>
            <a:r>
              <a:rPr lang="nl-NL" altLang="nl-NL" sz="2400" b="1" dirty="0" err="1"/>
              <a:t>sequence</a:t>
            </a:r>
            <a:r>
              <a:rPr lang="nl-NL" altLang="nl-NL" sz="2400" b="1" dirty="0"/>
              <a:t> DNA:</a:t>
            </a:r>
          </a:p>
          <a:p>
            <a:r>
              <a:rPr lang="nl-NL" altLang="nl-NL" sz="2400" dirty="0"/>
              <a:t>Korte sequentie, maar vaak </a:t>
            </a:r>
            <a:r>
              <a:rPr lang="nl-NL" altLang="nl-NL" sz="2400" dirty="0" smtClean="0"/>
              <a:t>herhaald, bijv</a:t>
            </a:r>
            <a:r>
              <a:rPr lang="nl-NL" altLang="nl-NL" sz="2400" dirty="0"/>
              <a:t>. Short T</a:t>
            </a:r>
            <a:r>
              <a:rPr lang="nl-NL" altLang="nl-NL" sz="2400" dirty="0" smtClean="0"/>
              <a:t>andem </a:t>
            </a:r>
            <a:r>
              <a:rPr lang="nl-NL" altLang="nl-NL" sz="2400" dirty="0" err="1" smtClean="0"/>
              <a:t>Repeat</a:t>
            </a:r>
            <a:r>
              <a:rPr lang="nl-NL" altLang="nl-NL" sz="2400" dirty="0" smtClean="0"/>
              <a:t> </a:t>
            </a:r>
            <a:r>
              <a:rPr lang="nl-NL" altLang="nl-NL" sz="2400" dirty="0"/>
              <a:t>(STR</a:t>
            </a:r>
            <a:r>
              <a:rPr lang="nl-NL" altLang="nl-NL" sz="2400" dirty="0" smtClean="0"/>
              <a:t>), 2-5 </a:t>
            </a:r>
            <a:r>
              <a:rPr lang="nl-NL" altLang="nl-NL" sz="2400" dirty="0" err="1" smtClean="0"/>
              <a:t>nucleotides</a:t>
            </a:r>
            <a:r>
              <a:rPr lang="nl-NL" altLang="nl-NL" sz="2400" dirty="0" smtClean="0"/>
              <a:t> lang.</a:t>
            </a:r>
          </a:p>
          <a:p>
            <a:endParaRPr lang="nl-NL" altLang="nl-NL" sz="2400" dirty="0"/>
          </a:p>
          <a:p>
            <a:r>
              <a:rPr lang="nl-NL" altLang="nl-NL" sz="2400" dirty="0" smtClean="0"/>
              <a:t>- Gebruikt voor ‘</a:t>
            </a:r>
            <a:r>
              <a:rPr lang="nl-NL" altLang="nl-NL" sz="2400" dirty="0" err="1" smtClean="0"/>
              <a:t>fingerprinting</a:t>
            </a:r>
            <a:r>
              <a:rPr lang="nl-NL" altLang="nl-NL" sz="2400" dirty="0" smtClean="0"/>
              <a:t>’</a:t>
            </a:r>
          </a:p>
          <a:p>
            <a:r>
              <a:rPr lang="nl-NL" altLang="nl-NL" sz="2400" dirty="0" smtClean="0"/>
              <a:t>- Te vinden in </a:t>
            </a:r>
            <a:r>
              <a:rPr lang="nl-NL" altLang="nl-NL" sz="2400" dirty="0" err="1" smtClean="0"/>
              <a:t>telomeren</a:t>
            </a:r>
            <a:r>
              <a:rPr lang="nl-NL" altLang="nl-NL" sz="2400" dirty="0" smtClean="0"/>
              <a:t> en</a:t>
            </a:r>
          </a:p>
          <a:p>
            <a:r>
              <a:rPr lang="nl-NL" altLang="nl-NL" sz="2400" dirty="0"/>
              <a:t> </a:t>
            </a:r>
            <a:r>
              <a:rPr lang="nl-NL" altLang="nl-NL" sz="2400" dirty="0" smtClean="0"/>
              <a:t>  centromeren</a:t>
            </a:r>
          </a:p>
          <a:p>
            <a:r>
              <a:rPr lang="nl-NL" sz="2400" dirty="0" smtClean="0"/>
              <a:t>- Moeilijk te </a:t>
            </a:r>
            <a:r>
              <a:rPr lang="nl-NL" sz="2400" dirty="0" err="1" smtClean="0"/>
              <a:t>sequencen</a:t>
            </a:r>
            <a:endParaRPr lang="nl-NL" sz="2400" dirty="0"/>
          </a:p>
        </p:txBody>
      </p:sp>
      <p:pic>
        <p:nvPicPr>
          <p:cNvPr id="7" name="Picture 2" descr="D:\Books\Biology_Campbell_Figures\20_labeled_images\20_06HumanDNATypes-L.jpg">
            <a:extLst>
              <a:ext uri="{FF2B5EF4-FFF2-40B4-BE49-F238E27FC236}">
                <a16:creationId xmlns:a16="http://schemas.microsoft.com/office/drawing/2014/main" id="{E7E500ED-7727-3F42-96E2-680342A65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8"/>
          <a:stretch/>
        </p:blipFill>
        <p:spPr bwMode="auto">
          <a:xfrm>
            <a:off x="4648614" y="260068"/>
            <a:ext cx="4158125" cy="390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Rechte verbindingslijn met pijl 11"/>
          <p:cNvCxnSpPr/>
          <p:nvPr/>
        </p:nvCxnSpPr>
        <p:spPr>
          <a:xfrm flipH="1" flipV="1">
            <a:off x="3858283" y="2758440"/>
            <a:ext cx="1810854" cy="12944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ep 14"/>
          <p:cNvGrpSpPr/>
          <p:nvPr/>
        </p:nvGrpSpPr>
        <p:grpSpPr>
          <a:xfrm>
            <a:off x="3265714" y="3775384"/>
            <a:ext cx="5695640" cy="2982424"/>
            <a:chOff x="3265714" y="3775384"/>
            <a:chExt cx="5695640" cy="2982424"/>
          </a:xfrm>
        </p:grpSpPr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B6C2BF1F-9EB2-0A4F-9D86-8C543C9AA155}"/>
                </a:ext>
              </a:extLst>
            </p:cNvPr>
            <p:cNvSpPr/>
            <p:nvPr/>
          </p:nvSpPr>
          <p:spPr bwMode="auto">
            <a:xfrm>
              <a:off x="3265714" y="5188148"/>
              <a:ext cx="569564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nl-NL" altLang="nl-NL" sz="2400" b="1" dirty="0"/>
                <a:t>Large-segment </a:t>
              </a:r>
              <a:r>
                <a:rPr lang="nl-NL" altLang="nl-NL" sz="2400" b="1" dirty="0" err="1"/>
                <a:t>duplicaties</a:t>
              </a:r>
              <a:endParaRPr lang="nl-NL" altLang="nl-NL" sz="2400" dirty="0"/>
            </a:p>
            <a:p>
              <a:pPr algn="r"/>
              <a:r>
                <a:rPr lang="nl-NL" altLang="nl-NL" sz="2400" dirty="0" smtClean="0"/>
                <a:t>Lang, </a:t>
              </a:r>
              <a:r>
                <a:rPr lang="nl-NL" altLang="nl-NL" sz="2400" dirty="0"/>
                <a:t>10.000 – 300.000 </a:t>
              </a:r>
              <a:r>
                <a:rPr lang="nl-NL" altLang="nl-NL" sz="2400" dirty="0" err="1"/>
                <a:t>bp</a:t>
              </a:r>
              <a:endParaRPr lang="nl-NL" altLang="nl-NL" sz="2400" dirty="0"/>
            </a:p>
            <a:p>
              <a:pPr algn="r"/>
              <a:r>
                <a:rPr lang="nl-NL" altLang="nl-NL" sz="2400" dirty="0"/>
                <a:t>Mogelijk enkele functionele genen</a:t>
              </a:r>
            </a:p>
            <a:p>
              <a:pPr algn="r"/>
              <a:r>
                <a:rPr lang="nl-NL" altLang="nl-NL" sz="2400" dirty="0"/>
                <a:t>Weinig over bekend</a:t>
              </a:r>
            </a:p>
          </p:txBody>
        </p:sp>
        <p:cxnSp>
          <p:nvCxnSpPr>
            <p:cNvPr id="10" name="Rechte verbindingslijn met pijl 9"/>
            <p:cNvCxnSpPr/>
            <p:nvPr/>
          </p:nvCxnSpPr>
          <p:spPr>
            <a:xfrm flipH="1">
              <a:off x="6473371" y="4254376"/>
              <a:ext cx="900585" cy="79971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fgeronde rechthoek 12"/>
            <p:cNvSpPr/>
            <p:nvPr/>
          </p:nvSpPr>
          <p:spPr>
            <a:xfrm>
              <a:off x="7359442" y="3775384"/>
              <a:ext cx="1477910" cy="47899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Afgeronde rechthoek 13"/>
          <p:cNvSpPr/>
          <p:nvPr/>
        </p:nvSpPr>
        <p:spPr>
          <a:xfrm>
            <a:off x="5669136" y="3773714"/>
            <a:ext cx="1326750" cy="4516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7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Afbeeldingsresultaat voor c. elegans"/>
          <p:cNvSpPr>
            <a:spLocks noChangeAspect="1" noChangeArrowheads="1"/>
          </p:cNvSpPr>
          <p:nvPr/>
        </p:nvSpPr>
        <p:spPr bwMode="auto">
          <a:xfrm>
            <a:off x="1174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9" name="Picture 2" descr="D:\Books\Biology_Campbell_Figures\20_labeled_images\20_06HumanDNATypes-L.jpg">
            <a:extLst>
              <a:ext uri="{FF2B5EF4-FFF2-40B4-BE49-F238E27FC236}">
                <a16:creationId xmlns:a16="http://schemas.microsoft.com/office/drawing/2014/main" id="{E7E500ED-7727-3F42-96E2-680342A65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8"/>
          <a:stretch/>
        </p:blipFill>
        <p:spPr bwMode="auto">
          <a:xfrm>
            <a:off x="360971" y="1631425"/>
            <a:ext cx="5192140" cy="48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hthoek 13"/>
          <p:cNvSpPr/>
          <p:nvPr/>
        </p:nvSpPr>
        <p:spPr>
          <a:xfrm>
            <a:off x="234950" y="73634"/>
            <a:ext cx="85344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 err="1">
                <a:solidFill>
                  <a:srgbClr val="FF6600"/>
                </a:solidFill>
              </a:rPr>
              <a:t>Meercellige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  <a:r>
              <a:rPr lang="en-US" sz="2800" b="1" dirty="0" err="1">
                <a:solidFill>
                  <a:srgbClr val="FF6600"/>
                </a:solidFill>
              </a:rPr>
              <a:t>eukaryoten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  <a:r>
              <a:rPr lang="en-US" sz="2800" b="1" dirty="0" err="1">
                <a:solidFill>
                  <a:srgbClr val="FF6600"/>
                </a:solidFill>
              </a:rPr>
              <a:t>hebben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  <a:r>
              <a:rPr lang="en-US" sz="2800" b="1" dirty="0" err="1">
                <a:solidFill>
                  <a:srgbClr val="FF6600"/>
                </a:solidFill>
              </a:rPr>
              <a:t>veel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  <a:r>
              <a:rPr lang="en-US" sz="2800" b="1" dirty="0" err="1">
                <a:solidFill>
                  <a:srgbClr val="FF6600"/>
                </a:solidFill>
              </a:rPr>
              <a:t>niet-coderend</a:t>
            </a:r>
            <a:r>
              <a:rPr lang="en-US" sz="2800" b="1" dirty="0">
                <a:solidFill>
                  <a:srgbClr val="FF6600"/>
                </a:solidFill>
              </a:rPr>
              <a:t> </a:t>
            </a:r>
            <a:r>
              <a:rPr lang="en-US" sz="2800" b="1" dirty="0" smtClean="0">
                <a:solidFill>
                  <a:srgbClr val="FF6600"/>
                </a:solidFill>
              </a:rPr>
              <a:t>DNA </a:t>
            </a:r>
            <a:r>
              <a:rPr lang="en-US" sz="2800" b="1" dirty="0" err="1" smtClean="0">
                <a:solidFill>
                  <a:srgbClr val="FF6600"/>
                </a:solidFill>
              </a:rPr>
              <a:t>en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u="sng" dirty="0" err="1" smtClean="0">
                <a:solidFill>
                  <a:srgbClr val="FF6600"/>
                </a:solidFill>
              </a:rPr>
              <a:t>vele</a:t>
            </a:r>
            <a:r>
              <a:rPr lang="en-US" sz="2800" b="1" u="sng" dirty="0" smtClean="0">
                <a:solidFill>
                  <a:srgbClr val="FF6600"/>
                </a:solidFill>
              </a:rPr>
              <a:t> </a:t>
            </a:r>
            <a:r>
              <a:rPr lang="en-US" sz="2800" b="1" u="sng" dirty="0" err="1" smtClean="0">
                <a:solidFill>
                  <a:srgbClr val="FF6600"/>
                </a:solidFill>
              </a:rPr>
              <a:t>multigen</a:t>
            </a:r>
            <a:r>
              <a:rPr lang="en-US" sz="2800" b="1" u="sng" dirty="0" smtClean="0">
                <a:solidFill>
                  <a:srgbClr val="FF6600"/>
                </a:solidFill>
              </a:rPr>
              <a:t> families</a:t>
            </a:r>
            <a:endParaRPr lang="en-US" sz="2800" b="1" u="sng" dirty="0">
              <a:solidFill>
                <a:srgbClr val="FF6600"/>
              </a:solidFill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5868710" y="1486328"/>
            <a:ext cx="327529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nl-NL" sz="2200" dirty="0" smtClean="0"/>
              <a:t>1,5% </a:t>
            </a:r>
            <a:r>
              <a:rPr lang="nl-NL" altLang="nl-NL" sz="2200" dirty="0" err="1" smtClean="0"/>
              <a:t>coding</a:t>
            </a:r>
            <a:r>
              <a:rPr lang="nl-NL" altLang="nl-NL" sz="2200" dirty="0" smtClean="0"/>
              <a:t> DNA + ~25% gene-</a:t>
            </a:r>
            <a:r>
              <a:rPr lang="nl-NL" altLang="nl-NL" sz="2200" dirty="0" err="1" smtClean="0"/>
              <a:t>related</a:t>
            </a:r>
            <a:r>
              <a:rPr lang="nl-NL" altLang="nl-NL" sz="2200" dirty="0" smtClean="0"/>
              <a:t> DNA:</a:t>
            </a:r>
          </a:p>
          <a:p>
            <a:endParaRPr lang="nl-NL" altLang="nl-NL" sz="2200" dirty="0"/>
          </a:p>
          <a:p>
            <a:r>
              <a:rPr lang="nl-NL" altLang="nl-NL" sz="2200" dirty="0" smtClean="0"/>
              <a:t>~ </a:t>
            </a:r>
            <a:r>
              <a:rPr lang="nl-NL" altLang="nl-NL" sz="2200" dirty="0"/>
              <a:t>50% </a:t>
            </a:r>
            <a:r>
              <a:rPr lang="nl-NL" altLang="nl-NL" sz="2200" dirty="0" smtClean="0"/>
              <a:t>unieke genen</a:t>
            </a:r>
          </a:p>
          <a:p>
            <a:r>
              <a:rPr lang="nl-NL" altLang="nl-NL" sz="2200" dirty="0"/>
              <a:t>~</a:t>
            </a:r>
            <a:r>
              <a:rPr lang="nl-NL" altLang="nl-NL" sz="2200" dirty="0" smtClean="0"/>
              <a:t> </a:t>
            </a:r>
            <a:r>
              <a:rPr lang="nl-NL" altLang="nl-NL" sz="2200" dirty="0"/>
              <a:t>50% </a:t>
            </a:r>
            <a:r>
              <a:rPr lang="nl-NL" altLang="nl-NL" sz="2200" dirty="0" err="1" smtClean="0"/>
              <a:t>multi</a:t>
            </a:r>
            <a:r>
              <a:rPr lang="nl-NL" altLang="nl-NL" sz="2200" dirty="0" smtClean="0"/>
              <a:t>-gen-families: </a:t>
            </a:r>
            <a:endParaRPr lang="nl-NL" altLang="nl-NL" sz="2200" dirty="0"/>
          </a:p>
          <a:p>
            <a:r>
              <a:rPr lang="nl-NL" altLang="nl-NL" sz="2200" dirty="0"/>
              <a:t>        - </a:t>
            </a:r>
            <a:r>
              <a:rPr lang="nl-NL" altLang="nl-NL" sz="2200" dirty="0" smtClean="0"/>
              <a:t>identieke genen </a:t>
            </a:r>
            <a:endParaRPr lang="nl-NL" altLang="nl-NL" sz="2200" dirty="0"/>
          </a:p>
          <a:p>
            <a:r>
              <a:rPr lang="nl-NL" altLang="nl-NL" sz="2200" dirty="0"/>
              <a:t>        - </a:t>
            </a:r>
            <a:r>
              <a:rPr lang="nl-NL" altLang="nl-NL" sz="2200" dirty="0" smtClean="0"/>
              <a:t>bijna identieke genen</a:t>
            </a:r>
            <a:endParaRPr lang="en-US" sz="2200" dirty="0"/>
          </a:p>
        </p:txBody>
      </p:sp>
      <p:sp>
        <p:nvSpPr>
          <p:cNvPr id="5" name="Cirkel 4"/>
          <p:cNvSpPr/>
          <p:nvPr/>
        </p:nvSpPr>
        <p:spPr>
          <a:xfrm rot="5400000">
            <a:off x="1195731" y="1845543"/>
            <a:ext cx="4088601" cy="4205997"/>
          </a:xfrm>
          <a:prstGeom prst="pie">
            <a:avLst>
              <a:gd name="adj1" fmla="val 10819248"/>
              <a:gd name="adj2" fmla="val 1628660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Rechte verbindingslijn met pijl 6"/>
          <p:cNvCxnSpPr/>
          <p:nvPr/>
        </p:nvCxnSpPr>
        <p:spPr>
          <a:xfrm flipV="1">
            <a:off x="4909625" y="2124222"/>
            <a:ext cx="801858" cy="5627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35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19" y="160337"/>
            <a:ext cx="8496944" cy="820391"/>
          </a:xfrm>
        </p:spPr>
        <p:txBody>
          <a:bodyPr>
            <a:noAutofit/>
          </a:bodyPr>
          <a:lstStyle/>
          <a:p>
            <a:pPr algn="l"/>
            <a:r>
              <a:rPr lang="nl-NL" sz="4000" b="1" dirty="0" err="1">
                <a:solidFill>
                  <a:srgbClr val="FF6600"/>
                </a:solidFill>
                <a:latin typeface="+mn-lt"/>
              </a:rPr>
              <a:t>Multigen</a:t>
            </a:r>
            <a:r>
              <a:rPr lang="nl-NL" sz="4000" b="1" dirty="0">
                <a:solidFill>
                  <a:srgbClr val="FF6600"/>
                </a:solidFill>
                <a:latin typeface="+mn-lt"/>
              </a:rPr>
              <a:t> 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families - </a:t>
            </a:r>
            <a:r>
              <a:rPr lang="nl-NL" sz="4000" b="1" dirty="0">
                <a:solidFill>
                  <a:srgbClr val="FF6600"/>
                </a:solidFill>
                <a:latin typeface="+mn-lt"/>
              </a:rPr>
              <a:t>identieke genen</a:t>
            </a:r>
          </a:p>
        </p:txBody>
      </p:sp>
      <p:sp>
        <p:nvSpPr>
          <p:cNvPr id="4" name="AutoShape 4" descr="Afbeeldingsresultaat voor c. elegans"/>
          <p:cNvSpPr>
            <a:spLocks noChangeAspect="1" noChangeArrowheads="1"/>
          </p:cNvSpPr>
          <p:nvPr/>
        </p:nvSpPr>
        <p:spPr bwMode="auto">
          <a:xfrm>
            <a:off x="1174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3074" name="Picture 2" descr="D:\Books\Biology_Campbell_Figures\20_labeled_images\20_10aGeneFamilies-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19" y="1079110"/>
            <a:ext cx="5469796" cy="528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C5111EAE-9342-5C4A-A82A-7897BE21EC19}"/>
              </a:ext>
            </a:extLst>
          </p:cNvPr>
          <p:cNvSpPr txBox="1"/>
          <p:nvPr/>
        </p:nvSpPr>
        <p:spPr>
          <a:xfrm>
            <a:off x="5977310" y="1087313"/>
            <a:ext cx="281585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Waar je veel van nodig hebt.</a:t>
            </a:r>
          </a:p>
          <a:p>
            <a:endParaRPr lang="nl-NL" sz="2400" dirty="0" smtClean="0"/>
          </a:p>
          <a:p>
            <a:r>
              <a:rPr lang="nl-NL" sz="2400" dirty="0" smtClean="0"/>
              <a:t>Vele </a:t>
            </a:r>
            <a:r>
              <a:rPr lang="nl-NL" sz="2400" dirty="0"/>
              <a:t>identieke kopieën geclusterd</a:t>
            </a:r>
          </a:p>
          <a:p>
            <a:endParaRPr lang="nl-NL" sz="2400" dirty="0"/>
          </a:p>
          <a:p>
            <a:r>
              <a:rPr lang="nl-NL" sz="2400" dirty="0" err="1" smtClean="0"/>
              <a:t>Bijv</a:t>
            </a:r>
            <a:r>
              <a:rPr lang="nl-NL" sz="2400" dirty="0" smtClean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 smtClean="0"/>
              <a:t>rDNA</a:t>
            </a:r>
            <a:r>
              <a:rPr lang="nl-NL" sz="2400" dirty="0"/>
              <a:t>, </a:t>
            </a:r>
            <a:r>
              <a:rPr lang="nl-NL" sz="2400" dirty="0" smtClean="0"/>
              <a:t>waarvan </a:t>
            </a:r>
            <a:r>
              <a:rPr lang="nl-NL" sz="2400" dirty="0" err="1" smtClean="0"/>
              <a:t>rRNA</a:t>
            </a:r>
            <a:r>
              <a:rPr lang="nl-NL" sz="2400" dirty="0" smtClean="0"/>
              <a:t> wordt geproduceerd</a:t>
            </a: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/>
              <a:t>Genen voor </a:t>
            </a:r>
            <a:r>
              <a:rPr lang="nl-NL" sz="2400" dirty="0" err="1" smtClean="0"/>
              <a:t>histon</a:t>
            </a:r>
            <a:r>
              <a:rPr lang="nl-NL" sz="2400" dirty="0" smtClean="0"/>
              <a:t> eiwitten</a:t>
            </a:r>
            <a:endParaRPr lang="nl-NL" sz="2400" dirty="0"/>
          </a:p>
          <a:p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84190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1885F-60BB-FA49-8D35-13AF49D04981}"/>
              </a:ext>
            </a:extLst>
          </p:cNvPr>
          <p:cNvSpPr txBox="1">
            <a:spLocks/>
          </p:cNvSpPr>
          <p:nvPr/>
        </p:nvSpPr>
        <p:spPr>
          <a:xfrm>
            <a:off x="107505" y="171450"/>
            <a:ext cx="9036496" cy="9715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 err="1">
                <a:solidFill>
                  <a:srgbClr val="FF6600"/>
                </a:solidFill>
                <a:latin typeface="+mn-lt"/>
              </a:rPr>
              <a:t>Multigen</a:t>
            </a:r>
            <a:r>
              <a:rPr lang="nl-NL" sz="4000" b="1" dirty="0">
                <a:solidFill>
                  <a:srgbClr val="FF6600"/>
                </a:solidFill>
                <a:latin typeface="+mn-lt"/>
              </a:rPr>
              <a:t> 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families - bijna </a:t>
            </a:r>
            <a:r>
              <a:rPr lang="nl-NL" sz="4000" b="1" dirty="0">
                <a:solidFill>
                  <a:srgbClr val="FF6600"/>
                </a:solidFill>
                <a:latin typeface="+mn-lt"/>
              </a:rPr>
              <a:t>identieke genen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F03DAD4-9B98-514A-9B76-EA573B135E17}"/>
              </a:ext>
            </a:extLst>
          </p:cNvPr>
          <p:cNvSpPr txBox="1"/>
          <p:nvPr/>
        </p:nvSpPr>
        <p:spPr>
          <a:xfrm>
            <a:off x="148069" y="879387"/>
            <a:ext cx="6181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Globine </a:t>
            </a:r>
            <a:r>
              <a:rPr lang="nl-NL" sz="2400" dirty="0" smtClean="0"/>
              <a:t>gen familie, </a:t>
            </a:r>
            <a:r>
              <a:rPr lang="el-GR" sz="2400" dirty="0" smtClean="0"/>
              <a:t>α</a:t>
            </a:r>
            <a:r>
              <a:rPr lang="nl-NL" sz="2400" dirty="0" smtClean="0"/>
              <a:t>-globine en </a:t>
            </a:r>
            <a:r>
              <a:rPr lang="el-GR" sz="2400" dirty="0" smtClean="0"/>
              <a:t>β</a:t>
            </a:r>
            <a:r>
              <a:rPr lang="nl-NL" sz="2400" dirty="0" smtClean="0"/>
              <a:t>-globine.</a:t>
            </a:r>
            <a:endParaRPr lang="nl-NL" sz="2400" dirty="0"/>
          </a:p>
          <a:p>
            <a:endParaRPr lang="nl-NL" sz="2400" dirty="0" smtClean="0"/>
          </a:p>
          <a:p>
            <a:r>
              <a:rPr lang="nl-NL" sz="2400" dirty="0" smtClean="0"/>
              <a:t>Expressie verschillende globine-genen </a:t>
            </a:r>
            <a:r>
              <a:rPr lang="nl-NL" sz="2400" dirty="0"/>
              <a:t>tijdens </a:t>
            </a:r>
            <a:endParaRPr lang="nl-NL" sz="2400" dirty="0" smtClean="0"/>
          </a:p>
          <a:p>
            <a:r>
              <a:rPr lang="nl-NL" sz="2400" dirty="0" smtClean="0"/>
              <a:t>de ontwikkeling in een mens.</a:t>
            </a:r>
            <a:endParaRPr lang="nl-NL" sz="2400" dirty="0"/>
          </a:p>
        </p:txBody>
      </p:sp>
      <p:pic>
        <p:nvPicPr>
          <p:cNvPr id="6" name="Picture 4" descr="D:\Books\Biology_Campbell_Figures\20_labeled_images\20_10bGeneFamilies-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98" b="14089"/>
          <a:stretch/>
        </p:blipFill>
        <p:spPr bwMode="auto">
          <a:xfrm>
            <a:off x="827584" y="2837494"/>
            <a:ext cx="7321869" cy="28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:\Books\Biology_Campbell_Figures\20_labeled_images\20_10bGeneFamilies-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1" t="-1832" r="11544" b="56975"/>
          <a:stretch/>
        </p:blipFill>
        <p:spPr bwMode="auto">
          <a:xfrm>
            <a:off x="6043980" y="944016"/>
            <a:ext cx="2929380" cy="15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5"/>
          <p:cNvGrpSpPr/>
          <p:nvPr/>
        </p:nvGrpSpPr>
        <p:grpSpPr>
          <a:xfrm>
            <a:off x="1115616" y="4030735"/>
            <a:ext cx="2707102" cy="509280"/>
            <a:chOff x="1115616" y="4030735"/>
            <a:chExt cx="2707102" cy="509280"/>
          </a:xfrm>
        </p:grpSpPr>
        <p:sp>
          <p:nvSpPr>
            <p:cNvPr id="9" name="Oval 8"/>
            <p:cNvSpPr/>
            <p:nvPr/>
          </p:nvSpPr>
          <p:spPr>
            <a:xfrm>
              <a:off x="1115616" y="4030735"/>
              <a:ext cx="454996" cy="509280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Oval 9"/>
            <p:cNvSpPr/>
            <p:nvPr/>
          </p:nvSpPr>
          <p:spPr>
            <a:xfrm>
              <a:off x="2987824" y="4030735"/>
              <a:ext cx="454996" cy="509280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Oval 10"/>
            <p:cNvSpPr/>
            <p:nvPr/>
          </p:nvSpPr>
          <p:spPr>
            <a:xfrm>
              <a:off x="3367722" y="4030735"/>
              <a:ext cx="454996" cy="509280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2" name="Group 21"/>
          <p:cNvGrpSpPr/>
          <p:nvPr/>
        </p:nvGrpSpPr>
        <p:grpSpPr>
          <a:xfrm>
            <a:off x="4621060" y="4005064"/>
            <a:ext cx="3237998" cy="534951"/>
            <a:chOff x="4621060" y="4005064"/>
            <a:chExt cx="3237998" cy="534951"/>
          </a:xfrm>
        </p:grpSpPr>
        <p:sp>
          <p:nvSpPr>
            <p:cNvPr id="13" name="Oval 12"/>
            <p:cNvSpPr/>
            <p:nvPr/>
          </p:nvSpPr>
          <p:spPr>
            <a:xfrm>
              <a:off x="4621060" y="4030735"/>
              <a:ext cx="454996" cy="509280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Oval 13"/>
            <p:cNvSpPr/>
            <p:nvPr/>
          </p:nvSpPr>
          <p:spPr>
            <a:xfrm>
              <a:off x="5508104" y="4029118"/>
              <a:ext cx="454996" cy="509280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Oval 14"/>
            <p:cNvSpPr/>
            <p:nvPr/>
          </p:nvSpPr>
          <p:spPr>
            <a:xfrm>
              <a:off x="5940152" y="4005064"/>
              <a:ext cx="454996" cy="509280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Oval 15"/>
            <p:cNvSpPr/>
            <p:nvPr/>
          </p:nvSpPr>
          <p:spPr>
            <a:xfrm>
              <a:off x="6996522" y="4030735"/>
              <a:ext cx="454996" cy="509280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Oval 16"/>
            <p:cNvSpPr/>
            <p:nvPr/>
          </p:nvSpPr>
          <p:spPr>
            <a:xfrm>
              <a:off x="7404062" y="4029118"/>
              <a:ext cx="454996" cy="509280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8" name="Group 22"/>
          <p:cNvGrpSpPr/>
          <p:nvPr/>
        </p:nvGrpSpPr>
        <p:grpSpPr>
          <a:xfrm>
            <a:off x="1881688" y="4028814"/>
            <a:ext cx="4930388" cy="521913"/>
            <a:chOff x="1881688" y="4028814"/>
            <a:chExt cx="4930388" cy="521913"/>
          </a:xfrm>
        </p:grpSpPr>
        <p:grpSp>
          <p:nvGrpSpPr>
            <p:cNvPr id="19" name="Group 4"/>
            <p:cNvGrpSpPr/>
            <p:nvPr/>
          </p:nvGrpSpPr>
          <p:grpSpPr>
            <a:xfrm>
              <a:off x="1881688" y="4028814"/>
              <a:ext cx="4930388" cy="521913"/>
              <a:chOff x="1881688" y="4028814"/>
              <a:chExt cx="4930388" cy="521913"/>
            </a:xfrm>
          </p:grpSpPr>
          <p:sp>
            <p:nvSpPr>
              <p:cNvPr id="21" name="Oval 17"/>
              <p:cNvSpPr/>
              <p:nvPr/>
            </p:nvSpPr>
            <p:spPr>
              <a:xfrm>
                <a:off x="1881688" y="4041447"/>
                <a:ext cx="413633" cy="509280"/>
              </a:xfrm>
              <a:prstGeom prst="ellipse">
                <a:avLst/>
              </a:prstGeom>
              <a:noFill/>
              <a:ln w="444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2" name="Oval 18"/>
              <p:cNvSpPr/>
              <p:nvPr/>
            </p:nvSpPr>
            <p:spPr>
              <a:xfrm>
                <a:off x="2273461" y="4040993"/>
                <a:ext cx="413633" cy="509280"/>
              </a:xfrm>
              <a:prstGeom prst="ellipse">
                <a:avLst/>
              </a:prstGeom>
              <a:noFill/>
              <a:ln w="444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3" name="Oval 19"/>
              <p:cNvSpPr/>
              <p:nvPr/>
            </p:nvSpPr>
            <p:spPr>
              <a:xfrm>
                <a:off x="2645441" y="4028814"/>
                <a:ext cx="413633" cy="509280"/>
              </a:xfrm>
              <a:prstGeom prst="ellipse">
                <a:avLst/>
              </a:prstGeom>
              <a:noFill/>
              <a:ln w="444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4" name="Oval 20"/>
              <p:cNvSpPr/>
              <p:nvPr/>
            </p:nvSpPr>
            <p:spPr>
              <a:xfrm>
                <a:off x="6398443" y="4028814"/>
                <a:ext cx="413633" cy="509280"/>
              </a:xfrm>
              <a:prstGeom prst="ellipse">
                <a:avLst/>
              </a:prstGeom>
              <a:noFill/>
              <a:ln w="444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sp>
          <p:nvSpPr>
            <p:cNvPr id="20" name="Oval 23"/>
            <p:cNvSpPr/>
            <p:nvPr/>
          </p:nvSpPr>
          <p:spPr>
            <a:xfrm>
              <a:off x="3726319" y="4028814"/>
              <a:ext cx="413633" cy="509280"/>
            </a:xfrm>
            <a:prstGeom prst="ellipse">
              <a:avLst/>
            </a:prstGeom>
            <a:noFill/>
            <a:ln w="444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5" name="Group 1023"/>
          <p:cNvGrpSpPr/>
          <p:nvPr/>
        </p:nvGrpSpPr>
        <p:grpSpPr>
          <a:xfrm>
            <a:off x="852896" y="5846338"/>
            <a:ext cx="2514826" cy="918206"/>
            <a:chOff x="852896" y="5846338"/>
            <a:chExt cx="2735872" cy="918206"/>
          </a:xfrm>
        </p:grpSpPr>
        <p:grpSp>
          <p:nvGrpSpPr>
            <p:cNvPr id="26" name="Group 24"/>
            <p:cNvGrpSpPr/>
            <p:nvPr/>
          </p:nvGrpSpPr>
          <p:grpSpPr>
            <a:xfrm>
              <a:off x="858475" y="5846338"/>
              <a:ext cx="2730293" cy="462982"/>
              <a:chOff x="858475" y="5846338"/>
              <a:chExt cx="2730293" cy="462982"/>
            </a:xfrm>
          </p:grpSpPr>
          <p:sp>
            <p:nvSpPr>
              <p:cNvPr id="30" name="Oval 26"/>
              <p:cNvSpPr/>
              <p:nvPr/>
            </p:nvSpPr>
            <p:spPr>
              <a:xfrm>
                <a:off x="858475" y="5846338"/>
                <a:ext cx="376030" cy="462982"/>
              </a:xfrm>
              <a:prstGeom prst="ellipse">
                <a:avLst/>
              </a:prstGeom>
              <a:noFill/>
              <a:ln w="444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1" name="Rectangle 27"/>
              <p:cNvSpPr/>
              <p:nvPr/>
            </p:nvSpPr>
            <p:spPr bwMode="auto">
              <a:xfrm>
                <a:off x="1259632" y="5895197"/>
                <a:ext cx="232913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l-NL" altLang="nl-NL" sz="1600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Protein-coding</a:t>
                </a:r>
                <a:r>
                  <a:rPr lang="nl-NL" altLang="nl-NL" sz="160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nl-NL" altLang="nl-NL" sz="1600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genes</a:t>
                </a:r>
                <a:endParaRPr lang="nl-NL" altLang="nl-NL" sz="16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7" name="Group 30"/>
            <p:cNvGrpSpPr/>
            <p:nvPr/>
          </p:nvGrpSpPr>
          <p:grpSpPr>
            <a:xfrm>
              <a:off x="852896" y="6301094"/>
              <a:ext cx="2735872" cy="463450"/>
              <a:chOff x="852896" y="6301094"/>
              <a:chExt cx="2735872" cy="463450"/>
            </a:xfrm>
          </p:grpSpPr>
          <p:sp>
            <p:nvSpPr>
              <p:cNvPr id="28" name="Oval 28"/>
              <p:cNvSpPr/>
              <p:nvPr/>
            </p:nvSpPr>
            <p:spPr>
              <a:xfrm>
                <a:off x="852896" y="6301562"/>
                <a:ext cx="376030" cy="462982"/>
              </a:xfrm>
              <a:prstGeom prst="ellipse">
                <a:avLst/>
              </a:prstGeom>
              <a:noFill/>
              <a:ln w="444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29" name="Rectangle 29"/>
              <p:cNvSpPr/>
              <p:nvPr/>
            </p:nvSpPr>
            <p:spPr bwMode="auto">
              <a:xfrm>
                <a:off x="1259632" y="6301094"/>
                <a:ext cx="232913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l-NL" altLang="nl-NL" sz="1600" dirty="0" err="1">
                    <a:solidFill>
                      <a:schemeClr val="accent1">
                        <a:lumMod val="75000"/>
                      </a:schemeClr>
                    </a:solidFill>
                  </a:rPr>
                  <a:t>P</a:t>
                </a:r>
                <a:r>
                  <a:rPr lang="nl-NL" altLang="nl-NL" sz="1600" dirty="0" err="1" smtClean="0">
                    <a:solidFill>
                      <a:schemeClr val="accent1">
                        <a:lumMod val="75000"/>
                      </a:schemeClr>
                    </a:solidFill>
                  </a:rPr>
                  <a:t>seudogenes</a:t>
                </a:r>
                <a:endParaRPr lang="nl-NL" altLang="nl-NL" sz="1600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35" name="Groep 34"/>
          <p:cNvGrpSpPr/>
          <p:nvPr/>
        </p:nvGrpSpPr>
        <p:grpSpPr>
          <a:xfrm>
            <a:off x="2645441" y="6019179"/>
            <a:ext cx="5652878" cy="707886"/>
            <a:chOff x="2645441" y="6019179"/>
            <a:chExt cx="5652878" cy="707886"/>
          </a:xfrm>
        </p:grpSpPr>
        <p:sp>
          <p:nvSpPr>
            <p:cNvPr id="32" name="Rechthoek 31"/>
            <p:cNvSpPr/>
            <p:nvPr/>
          </p:nvSpPr>
          <p:spPr>
            <a:xfrm>
              <a:off x="3726319" y="6019179"/>
              <a:ext cx="4572000" cy="707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nl-NL" sz="2000" dirty="0"/>
                <a:t>Genen die geen functionele eiwitten meer produceren door mutaties.</a:t>
              </a:r>
            </a:p>
          </p:txBody>
        </p:sp>
        <p:cxnSp>
          <p:nvCxnSpPr>
            <p:cNvPr id="34" name="Rechte verbindingslijn met pijl 33"/>
            <p:cNvCxnSpPr>
              <a:endCxn id="32" idx="1"/>
            </p:cNvCxnSpPr>
            <p:nvPr/>
          </p:nvCxnSpPr>
          <p:spPr>
            <a:xfrm flipV="1">
              <a:off x="2645441" y="6373122"/>
              <a:ext cx="1080878" cy="972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kstvak 2"/>
          <p:cNvSpPr txBox="1"/>
          <p:nvPr/>
        </p:nvSpPr>
        <p:spPr>
          <a:xfrm>
            <a:off x="7507791" y="2389484"/>
            <a:ext cx="163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FF6600"/>
                </a:solidFill>
              </a:rPr>
              <a:t>Hemoglobine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33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 txBox="1">
            <a:spLocks/>
          </p:cNvSpPr>
          <p:nvPr/>
        </p:nvSpPr>
        <p:spPr>
          <a:xfrm>
            <a:off x="352425" y="1766346"/>
            <a:ext cx="8343900" cy="3491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0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5350" indent="-895350"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§ 20.3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sz="2400" dirty="0" err="1" smtClean="0">
                <a:solidFill>
                  <a:schemeClr val="tx1"/>
                </a:solidFill>
              </a:rPr>
              <a:t>Genomen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variëren</a:t>
            </a:r>
            <a:r>
              <a:rPr lang="en-US" sz="2400" dirty="0" smtClean="0">
                <a:solidFill>
                  <a:schemeClr val="tx1"/>
                </a:solidFill>
              </a:rPr>
              <a:t> in </a:t>
            </a:r>
            <a:r>
              <a:rPr lang="en-US" sz="2400" dirty="0" err="1" smtClean="0">
                <a:solidFill>
                  <a:schemeClr val="tx1"/>
                </a:solidFill>
              </a:rPr>
              <a:t>grootte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aantal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genen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en</a:t>
            </a:r>
            <a:r>
              <a:rPr lang="en-US" sz="2400" dirty="0" smtClean="0">
                <a:solidFill>
                  <a:schemeClr val="tx1"/>
                </a:solidFill>
              </a:rPr>
              <a:t> gen-</a:t>
            </a:r>
            <a:r>
              <a:rPr lang="en-US" sz="2400" dirty="0" err="1" smtClean="0">
                <a:solidFill>
                  <a:schemeClr val="tx1"/>
                </a:solidFill>
              </a:rPr>
              <a:t>dichtheid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895350" indent="-895350">
              <a:defRPr/>
            </a:pPr>
            <a:r>
              <a:rPr lang="en-US" sz="2400" dirty="0">
                <a:solidFill>
                  <a:schemeClr val="tx1"/>
                </a:solidFill>
              </a:rPr>
              <a:t>§ </a:t>
            </a:r>
            <a:r>
              <a:rPr lang="en-US" sz="2400" dirty="0" smtClean="0">
                <a:solidFill>
                  <a:schemeClr val="tx1"/>
                </a:solidFill>
              </a:rPr>
              <a:t>20.4 	</a:t>
            </a:r>
            <a:r>
              <a:rPr lang="en-US" sz="2400" dirty="0" err="1" smtClean="0">
                <a:solidFill>
                  <a:schemeClr val="tx1"/>
                </a:solidFill>
              </a:rPr>
              <a:t>Meercellige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eukaryoten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hebben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veel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niet-coderend</a:t>
            </a:r>
            <a:r>
              <a:rPr lang="en-US" sz="2400" dirty="0" smtClean="0">
                <a:solidFill>
                  <a:schemeClr val="tx1"/>
                </a:solidFill>
              </a:rPr>
              <a:t> DNA </a:t>
            </a:r>
            <a:r>
              <a:rPr lang="en-US" sz="2400" dirty="0" err="1" smtClean="0">
                <a:solidFill>
                  <a:schemeClr val="tx1"/>
                </a:solidFill>
              </a:rPr>
              <a:t>en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vele</a:t>
            </a:r>
            <a:r>
              <a:rPr lang="en-US" sz="2400" dirty="0" smtClean="0">
                <a:solidFill>
                  <a:schemeClr val="tx1"/>
                </a:solidFill>
              </a:rPr>
              <a:t> multigene families</a:t>
            </a:r>
          </a:p>
          <a:p>
            <a:pPr marL="895350" indent="-895350"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§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20.5 	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Duplicatie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herschikking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mutaties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van DNA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dragen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bij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aan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genoom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evolutie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895350" indent="-895350"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§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20.6	(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hoort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niet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bij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de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stof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)  Het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vergelijken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van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genoom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sequenties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geeft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inzicht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evolutie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ontwikkeling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352425" y="279402"/>
            <a:ext cx="7886700" cy="10826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Wat </a:t>
            </a:r>
            <a:r>
              <a:rPr lang="en-US" sz="4000" b="1" dirty="0" err="1" smtClean="0">
                <a:solidFill>
                  <a:srgbClr val="FF6600"/>
                </a:solidFill>
                <a:latin typeface="+mn-lt"/>
              </a:rPr>
              <a:t>hebben</a:t>
            </a:r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 we </a:t>
            </a:r>
            <a:r>
              <a:rPr lang="en-US" sz="4000" b="1" dirty="0" err="1" smtClean="0">
                <a:solidFill>
                  <a:srgbClr val="FF6600"/>
                </a:solidFill>
                <a:latin typeface="+mn-lt"/>
              </a:rPr>
              <a:t>geleerd</a:t>
            </a:r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 van al die </a:t>
            </a:r>
            <a:r>
              <a:rPr lang="en-US" sz="4000" b="1" dirty="0" err="1" smtClean="0">
                <a:solidFill>
                  <a:srgbClr val="FF6600"/>
                </a:solidFill>
                <a:latin typeface="+mn-lt"/>
              </a:rPr>
              <a:t>genoom</a:t>
            </a:r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 studies?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677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94533" y="199010"/>
            <a:ext cx="7886700" cy="635921"/>
          </a:xfrm>
        </p:spPr>
        <p:txBody>
          <a:bodyPr>
            <a:noAutofit/>
          </a:bodyPr>
          <a:lstStyle/>
          <a:p>
            <a:pPr eaLnBrk="1" hangingPunct="1"/>
            <a:r>
              <a:rPr lang="nl-NL" altLang="nl-NL" b="1" dirty="0" err="1" smtClean="0">
                <a:solidFill>
                  <a:srgbClr val="FF6600"/>
                </a:solidFill>
                <a:latin typeface="+mn-lt"/>
              </a:rPr>
              <a:t>Sequencen</a:t>
            </a:r>
            <a:r>
              <a:rPr lang="nl-NL" altLang="nl-NL" b="1" dirty="0" smtClean="0">
                <a:solidFill>
                  <a:srgbClr val="FF6600"/>
                </a:solidFill>
                <a:latin typeface="+mn-lt"/>
              </a:rPr>
              <a:t> van humane genoom 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494533" y="1031231"/>
            <a:ext cx="8021585" cy="55324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altLang="nl-NL" b="1" dirty="0" smtClean="0">
                <a:solidFill>
                  <a:srgbClr val="FF6600"/>
                </a:solidFill>
              </a:rPr>
              <a:t>The Human </a:t>
            </a:r>
            <a:r>
              <a:rPr lang="nl-NL" altLang="nl-NL" b="1" dirty="0" err="1" smtClean="0">
                <a:solidFill>
                  <a:srgbClr val="FF6600"/>
                </a:solidFill>
              </a:rPr>
              <a:t>Genome</a:t>
            </a:r>
            <a:r>
              <a:rPr lang="nl-NL" altLang="nl-NL" b="1" dirty="0" smtClean="0">
                <a:solidFill>
                  <a:srgbClr val="FF6600"/>
                </a:solidFill>
              </a:rPr>
              <a:t> Project</a:t>
            </a:r>
          </a:p>
          <a:p>
            <a:pPr marL="0" indent="0">
              <a:buNone/>
            </a:pPr>
            <a:r>
              <a:rPr lang="en-US" sz="2600" dirty="0" err="1" smtClean="0"/>
              <a:t>Gestart</a:t>
            </a:r>
            <a:r>
              <a:rPr lang="en-US" sz="2600" dirty="0" smtClean="0"/>
              <a:t> 1990 – (</a:t>
            </a:r>
            <a:r>
              <a:rPr lang="en-US" sz="2600" dirty="0" err="1" smtClean="0"/>
              <a:t>bijna</a:t>
            </a:r>
            <a:r>
              <a:rPr lang="en-US" sz="2600" dirty="0" smtClean="0"/>
              <a:t>) </a:t>
            </a:r>
            <a:r>
              <a:rPr lang="en-US" sz="2600" dirty="0" err="1" smtClean="0"/>
              <a:t>klaar</a:t>
            </a:r>
            <a:r>
              <a:rPr lang="en-US" sz="2600" dirty="0" smtClean="0"/>
              <a:t> in 2003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 err="1" smtClean="0"/>
              <a:t>Georganiseerd</a:t>
            </a:r>
            <a:r>
              <a:rPr lang="en-US" sz="2600" dirty="0" smtClean="0"/>
              <a:t> door </a:t>
            </a:r>
            <a:r>
              <a:rPr lang="en-US" sz="2600" dirty="0" err="1" smtClean="0"/>
              <a:t>een</a:t>
            </a:r>
            <a:r>
              <a:rPr lang="en-US" sz="2600" dirty="0" smtClean="0"/>
              <a:t> </a:t>
            </a:r>
            <a:r>
              <a:rPr lang="en-US" sz="2600" dirty="0" err="1" smtClean="0"/>
              <a:t>groot</a:t>
            </a:r>
            <a:r>
              <a:rPr lang="en-US" sz="2600" dirty="0" smtClean="0"/>
              <a:t> </a:t>
            </a:r>
            <a:endParaRPr lang="en-US" sz="26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 err="1" smtClean="0"/>
              <a:t>internationaal</a:t>
            </a:r>
            <a:r>
              <a:rPr lang="en-US" sz="2600" dirty="0" smtClean="0"/>
              <a:t> </a:t>
            </a:r>
            <a:r>
              <a:rPr lang="en-US" sz="2600" dirty="0" err="1" smtClean="0"/>
              <a:t>academisch</a:t>
            </a:r>
            <a:r>
              <a:rPr lang="en-US" sz="2600" dirty="0" smtClean="0"/>
              <a:t> consortium</a:t>
            </a:r>
          </a:p>
          <a:p>
            <a:pPr marL="628650" indent="-266700">
              <a:buFont typeface="Arial" panose="020B0604020202020204" pitchFamily="34" charset="0"/>
              <a:buNone/>
            </a:pPr>
            <a:r>
              <a:rPr lang="en-US" sz="2000" b="1" dirty="0" err="1" smtClean="0"/>
              <a:t>Doelen</a:t>
            </a:r>
            <a:endParaRPr lang="en-US" sz="2000" b="1" dirty="0" smtClean="0"/>
          </a:p>
          <a:p>
            <a:pPr marL="628650" indent="-266700"/>
            <a:r>
              <a:rPr lang="en-US" sz="2000" dirty="0" err="1" smtClean="0"/>
              <a:t>Sequencen</a:t>
            </a:r>
            <a:r>
              <a:rPr lang="en-US" sz="2000" dirty="0" smtClean="0"/>
              <a:t> van het complete humane </a:t>
            </a:r>
            <a:r>
              <a:rPr lang="en-US" sz="2000" dirty="0" err="1" smtClean="0"/>
              <a:t>genoom</a:t>
            </a:r>
            <a:endParaRPr lang="en-US" sz="2000" dirty="0" smtClean="0"/>
          </a:p>
          <a:p>
            <a:pPr marL="628650" indent="-266700"/>
            <a:r>
              <a:rPr lang="en-US" sz="2000" dirty="0" err="1" smtClean="0"/>
              <a:t>Ontwikkelen</a:t>
            </a:r>
            <a:r>
              <a:rPr lang="en-US" sz="2000" dirty="0" smtClean="0"/>
              <a:t> van </a:t>
            </a:r>
            <a:r>
              <a:rPr lang="en-US" sz="2000" dirty="0" err="1" smtClean="0"/>
              <a:t>snelle</a:t>
            </a:r>
            <a:r>
              <a:rPr lang="en-US" sz="2000" dirty="0" smtClean="0"/>
              <a:t>(re) sequencing </a:t>
            </a:r>
            <a:r>
              <a:rPr lang="en-US" sz="2000" dirty="0" err="1" smtClean="0"/>
              <a:t>technieken</a:t>
            </a:r>
            <a:endParaRPr lang="en-US" sz="2000" dirty="0" smtClean="0"/>
          </a:p>
          <a:p>
            <a:pPr marL="628650" indent="-266700"/>
            <a:r>
              <a:rPr lang="en-US" sz="2000" dirty="0" smtClean="0"/>
              <a:t>Het </a:t>
            </a:r>
            <a:r>
              <a:rPr lang="en-US" sz="2000" dirty="0" err="1" smtClean="0"/>
              <a:t>realiseren</a:t>
            </a:r>
            <a:r>
              <a:rPr lang="en-US" sz="2000" dirty="0" smtClean="0"/>
              <a:t> van </a:t>
            </a:r>
            <a:r>
              <a:rPr lang="en-US" sz="2000" dirty="0" err="1" smtClean="0"/>
              <a:t>centrale</a:t>
            </a:r>
            <a:r>
              <a:rPr lang="en-US" sz="2000" dirty="0" smtClean="0"/>
              <a:t> databases </a:t>
            </a:r>
            <a:r>
              <a:rPr lang="en-US" sz="2000" dirty="0" err="1" smtClean="0"/>
              <a:t>en</a:t>
            </a:r>
            <a:r>
              <a:rPr lang="en-US" sz="2000" dirty="0" smtClean="0"/>
              <a:t> het </a:t>
            </a:r>
            <a:r>
              <a:rPr lang="en-US" sz="2000" dirty="0" err="1" smtClean="0"/>
              <a:t>ontwikkelen</a:t>
            </a:r>
            <a:r>
              <a:rPr lang="en-US" sz="2000" dirty="0" smtClean="0"/>
              <a:t> van </a:t>
            </a:r>
            <a:r>
              <a:rPr lang="en-US" sz="2000" dirty="0" err="1" smtClean="0"/>
              <a:t>analytische</a:t>
            </a:r>
            <a:r>
              <a:rPr lang="en-US" sz="2000" dirty="0" smtClean="0"/>
              <a:t> software</a:t>
            </a:r>
          </a:p>
          <a:p>
            <a:pPr marL="361950" indent="0">
              <a:buNone/>
            </a:pPr>
            <a:endParaRPr lang="nl-NL" altLang="nl-NL" b="1" dirty="0" smtClean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nl-NL" altLang="nl-NL" b="1" dirty="0" err="1" smtClean="0">
                <a:solidFill>
                  <a:srgbClr val="FF6600"/>
                </a:solidFill>
              </a:rPr>
              <a:t>Craig</a:t>
            </a:r>
            <a:r>
              <a:rPr lang="nl-NL" altLang="nl-NL" b="1" dirty="0" smtClean="0">
                <a:solidFill>
                  <a:srgbClr val="FF6600"/>
                </a:solidFill>
              </a:rPr>
              <a:t> </a:t>
            </a:r>
            <a:r>
              <a:rPr lang="nl-NL" altLang="nl-NL" b="1" dirty="0">
                <a:solidFill>
                  <a:srgbClr val="FF6600"/>
                </a:solidFill>
              </a:rPr>
              <a:t>Venter </a:t>
            </a:r>
            <a:r>
              <a:rPr lang="nl-NL" altLang="nl-NL" b="1" dirty="0" smtClean="0">
                <a:solidFill>
                  <a:srgbClr val="FF6600"/>
                </a:solidFill>
              </a:rPr>
              <a:t>(Bedrijf: </a:t>
            </a:r>
            <a:r>
              <a:rPr lang="nl-NL" altLang="nl-NL" b="1" dirty="0" err="1" smtClean="0">
                <a:solidFill>
                  <a:srgbClr val="FF6600"/>
                </a:solidFill>
              </a:rPr>
              <a:t>Celera</a:t>
            </a:r>
            <a:r>
              <a:rPr lang="nl-NL" altLang="nl-NL" b="1" dirty="0" smtClean="0">
                <a:solidFill>
                  <a:srgbClr val="FF6600"/>
                </a:solidFill>
              </a:rPr>
              <a:t> </a:t>
            </a:r>
            <a:r>
              <a:rPr lang="nl-NL" altLang="nl-NL" b="1" dirty="0" err="1">
                <a:solidFill>
                  <a:srgbClr val="FF6600"/>
                </a:solidFill>
              </a:rPr>
              <a:t>Genomics</a:t>
            </a:r>
            <a:r>
              <a:rPr lang="nl-NL" altLang="nl-NL" b="1" dirty="0">
                <a:solidFill>
                  <a:srgbClr val="FF6600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err="1" smtClean="0"/>
              <a:t>Gestart</a:t>
            </a:r>
            <a:r>
              <a:rPr lang="en-US" dirty="0" smtClean="0"/>
              <a:t> 1998 – (</a:t>
            </a:r>
            <a:r>
              <a:rPr lang="en-US" dirty="0" err="1" smtClean="0"/>
              <a:t>bijna</a:t>
            </a:r>
            <a:r>
              <a:rPr lang="en-US" dirty="0" smtClean="0"/>
              <a:t>) </a:t>
            </a:r>
            <a:r>
              <a:rPr lang="en-US" dirty="0" err="1" smtClean="0"/>
              <a:t>klaar</a:t>
            </a:r>
            <a:r>
              <a:rPr lang="en-US" dirty="0" smtClean="0"/>
              <a:t> in 2003</a:t>
            </a:r>
          </a:p>
        </p:txBody>
      </p:sp>
      <p:pic>
        <p:nvPicPr>
          <p:cNvPr id="2050" name="Picture 2" descr="Human genome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772" y="1031231"/>
            <a:ext cx="2720068" cy="2042183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24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390525" y="105893"/>
            <a:ext cx="7886700" cy="1170458"/>
          </a:xfrm>
        </p:spPr>
        <p:txBody>
          <a:bodyPr/>
          <a:lstStyle/>
          <a:p>
            <a:pPr eaLnBrk="1" hangingPunct="1"/>
            <a:r>
              <a:rPr lang="en-US" altLang="nl-NL" b="1" dirty="0" err="1" smtClean="0">
                <a:solidFill>
                  <a:srgbClr val="FF6600"/>
                </a:solidFill>
                <a:latin typeface="+mn-lt"/>
              </a:rPr>
              <a:t>Snelheid</a:t>
            </a:r>
            <a:r>
              <a:rPr lang="en-US" altLang="nl-NL" b="1" dirty="0" smtClean="0">
                <a:solidFill>
                  <a:srgbClr val="FF6600"/>
                </a:solidFill>
                <a:latin typeface="+mn-lt"/>
              </a:rPr>
              <a:t> DNA sequencing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628649" y="1421930"/>
            <a:ext cx="8448675" cy="450262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nl-NL" sz="2800" dirty="0" err="1" smtClean="0"/>
              <a:t>Rond</a:t>
            </a:r>
            <a:r>
              <a:rPr lang="en-US" altLang="nl-NL" sz="2800" dirty="0" smtClean="0"/>
              <a:t> 1988: 	1000 </a:t>
            </a:r>
            <a:r>
              <a:rPr lang="en-US" altLang="nl-NL" sz="2800" dirty="0" err="1" smtClean="0"/>
              <a:t>bp</a:t>
            </a:r>
            <a:r>
              <a:rPr lang="en-US" altLang="nl-NL" sz="2800" dirty="0" smtClean="0"/>
              <a:t>/dag (per lab)</a:t>
            </a:r>
          </a:p>
          <a:p>
            <a:pPr eaLnBrk="1" hangingPunct="1"/>
            <a:r>
              <a:rPr lang="en-US" altLang="nl-NL" sz="2800" dirty="0" err="1" smtClean="0"/>
              <a:t>Rond</a:t>
            </a:r>
            <a:r>
              <a:rPr lang="en-US" altLang="nl-NL" sz="2800" dirty="0" smtClean="0"/>
              <a:t> 2000: </a:t>
            </a:r>
            <a:r>
              <a:rPr lang="it-IT" altLang="nl-NL" sz="2800" dirty="0" smtClean="0"/>
              <a:t>	1000 bp/seconde (per lab)</a:t>
            </a:r>
          </a:p>
          <a:p>
            <a:pPr eaLnBrk="1" hangingPunct="1"/>
            <a:r>
              <a:rPr lang="en-US" altLang="nl-NL" sz="2800" dirty="0" smtClean="0"/>
              <a:t>2016:		25.000.000 </a:t>
            </a:r>
            <a:r>
              <a:rPr lang="en-US" altLang="nl-NL" sz="2800" dirty="0" err="1" smtClean="0"/>
              <a:t>bp</a:t>
            </a:r>
            <a:r>
              <a:rPr lang="en-US" altLang="nl-NL" sz="2800" dirty="0" smtClean="0"/>
              <a:t>/</a:t>
            </a:r>
            <a:r>
              <a:rPr lang="en-US" altLang="nl-NL" sz="2800" dirty="0" err="1" smtClean="0"/>
              <a:t>seconde</a:t>
            </a:r>
            <a:r>
              <a:rPr lang="en-US" altLang="nl-NL" sz="2800" dirty="0" smtClean="0"/>
              <a:t> (1 machine)</a:t>
            </a:r>
          </a:p>
          <a:p>
            <a:pPr eaLnBrk="1" hangingPunct="1"/>
            <a:endParaRPr lang="en-US" altLang="nl-NL" dirty="0"/>
          </a:p>
          <a:p>
            <a:pPr eaLnBrk="1" hangingPunct="1">
              <a:buFont typeface="Wingdings 2" pitchFamily="18" charset="2"/>
              <a:buNone/>
            </a:pPr>
            <a:r>
              <a:rPr lang="en-US" altLang="nl-NL" sz="2800" b="1" dirty="0" smtClean="0"/>
              <a:t>How?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altLang="nl-NL" sz="2800" dirty="0" smtClean="0"/>
              <a:t>Next generation sequencing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altLang="nl-NL" dirty="0" smtClean="0"/>
              <a:t>High-throughput devices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altLang="nl-NL" dirty="0" smtClean="0"/>
              <a:t>Bioinformatics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altLang="nl-NL" dirty="0" smtClean="0"/>
              <a:t>Costs</a:t>
            </a:r>
          </a:p>
          <a:p>
            <a:pPr eaLnBrk="1" hangingPunct="1">
              <a:buFont typeface="Wingdings 2" pitchFamily="18" charset="2"/>
              <a:buNone/>
            </a:pPr>
            <a:endParaRPr lang="en-US" altLang="nl-NL" sz="2800" dirty="0" smtClean="0"/>
          </a:p>
        </p:txBody>
      </p:sp>
      <p:pic>
        <p:nvPicPr>
          <p:cNvPr id="1026" name="Picture 2" descr="http://dnatech.genomecenter.ucdavis.edu/wp-content/uploads/2013/05/hiseq_20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5" y="3338302"/>
            <a:ext cx="3216275" cy="351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66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71475" y="1746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altLang="nl-NL" sz="3600" b="1" dirty="0" err="1">
                <a:solidFill>
                  <a:srgbClr val="FF6600"/>
                </a:solidFill>
                <a:latin typeface="+mn-lt"/>
              </a:rPr>
              <a:t>Sequencen</a:t>
            </a:r>
            <a:r>
              <a:rPr lang="nl-NL" altLang="nl-NL" sz="3600" b="1" dirty="0">
                <a:solidFill>
                  <a:srgbClr val="FF6600"/>
                </a:solidFill>
                <a:latin typeface="+mn-lt"/>
              </a:rPr>
              <a:t> van humane </a:t>
            </a:r>
            <a:r>
              <a:rPr lang="nl-NL" altLang="nl-NL" sz="3600" b="1" dirty="0" smtClean="0">
                <a:solidFill>
                  <a:srgbClr val="FF6600"/>
                </a:solidFill>
                <a:latin typeface="+mn-lt"/>
              </a:rPr>
              <a:t>genoom – </a:t>
            </a:r>
          </a:p>
          <a:p>
            <a:r>
              <a:rPr lang="nl-NL" sz="3600" b="1" dirty="0" smtClean="0">
                <a:solidFill>
                  <a:srgbClr val="FF6600"/>
                </a:solidFill>
                <a:latin typeface="+mn-lt"/>
              </a:rPr>
              <a:t>The Human </a:t>
            </a:r>
            <a:r>
              <a:rPr lang="nl-NL" sz="3600" b="1" dirty="0" err="1" smtClean="0">
                <a:solidFill>
                  <a:srgbClr val="FF6600"/>
                </a:solidFill>
                <a:latin typeface="+mn-lt"/>
              </a:rPr>
              <a:t>Genome</a:t>
            </a:r>
            <a:r>
              <a:rPr lang="nl-NL" sz="3600" b="1" dirty="0" smtClean="0">
                <a:solidFill>
                  <a:srgbClr val="FF6600"/>
                </a:solidFill>
                <a:latin typeface="+mn-lt"/>
              </a:rPr>
              <a:t> Project</a:t>
            </a:r>
            <a:endParaRPr lang="nl-NL" sz="36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71475" y="1378749"/>
            <a:ext cx="3514725" cy="47390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Start </a:t>
            </a:r>
            <a:r>
              <a:rPr lang="nl-NL" sz="24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1990 </a:t>
            </a:r>
            <a:r>
              <a:rPr lang="nl-NL" sz="24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</a:t>
            </a:r>
            <a:r>
              <a:rPr lang="nl-NL" sz="2400" dirty="0" smtClean="0">
                <a:latin typeface="+mn-lt"/>
              </a:rPr>
              <a:t>HUGO</a:t>
            </a:r>
            <a:r>
              <a:rPr lang="nl-NL" sz="2400" b="1" dirty="0" smtClean="0">
                <a:latin typeface="+mn-lt"/>
              </a:rPr>
              <a:t>: </a:t>
            </a:r>
            <a:r>
              <a:rPr lang="nl-NL" sz="2400" dirty="0" smtClean="0">
                <a:latin typeface="+mn-lt"/>
              </a:rPr>
              <a:t>Human </a:t>
            </a:r>
            <a:r>
              <a:rPr lang="nl-NL" sz="2400" dirty="0" err="1" smtClean="0">
                <a:latin typeface="+mn-lt"/>
              </a:rPr>
              <a:t>Genome</a:t>
            </a:r>
            <a:r>
              <a:rPr lang="nl-NL" sz="2400" dirty="0" smtClean="0">
                <a:latin typeface="+mn-lt"/>
              </a:rPr>
              <a:t> </a:t>
            </a:r>
            <a:r>
              <a:rPr lang="nl-NL" sz="2400" dirty="0" err="1" smtClean="0">
                <a:latin typeface="+mn-lt"/>
              </a:rPr>
              <a:t>Organisation</a:t>
            </a:r>
            <a:r>
              <a:rPr lang="nl-NL" sz="2400" dirty="0" smtClean="0">
                <a:latin typeface="+mn-lt"/>
              </a:rPr>
              <a:t>) </a:t>
            </a:r>
          </a:p>
          <a:p>
            <a:endParaRPr lang="nl-NL" sz="2400" dirty="0">
              <a:latin typeface="+mn-lt"/>
            </a:endParaRPr>
          </a:p>
          <a:p>
            <a:r>
              <a:rPr lang="nl-NL" sz="2400" dirty="0" err="1" smtClean="0">
                <a:latin typeface="+mn-lt"/>
              </a:rPr>
              <a:t>Sequencing</a:t>
            </a:r>
            <a:r>
              <a:rPr lang="nl-NL" sz="2400" dirty="0" smtClean="0">
                <a:latin typeface="+mn-lt"/>
              </a:rPr>
              <a:t> methode: </a:t>
            </a:r>
            <a:r>
              <a:rPr lang="nl-NL" sz="2400" dirty="0" err="1" smtClean="0">
                <a:latin typeface="+mn-lt"/>
              </a:rPr>
              <a:t>dideoxy</a:t>
            </a:r>
            <a:r>
              <a:rPr lang="nl-NL" sz="2400" dirty="0" smtClean="0">
                <a:latin typeface="+mn-lt"/>
              </a:rPr>
              <a:t> chain </a:t>
            </a:r>
          </a:p>
          <a:p>
            <a:r>
              <a:rPr lang="nl-NL" sz="2400" dirty="0" err="1" smtClean="0">
                <a:latin typeface="+mn-lt"/>
              </a:rPr>
              <a:t>termination</a:t>
            </a:r>
            <a:r>
              <a:rPr lang="nl-NL" sz="2400" dirty="0" smtClean="0">
                <a:latin typeface="+mn-lt"/>
              </a:rPr>
              <a:t> methode (Sanger), Hs 19</a:t>
            </a:r>
          </a:p>
          <a:p>
            <a:endParaRPr lang="nl-NL" sz="2400" dirty="0">
              <a:latin typeface="+mn-lt"/>
            </a:endParaRPr>
          </a:p>
          <a:p>
            <a:r>
              <a:rPr lang="nl-NL" sz="2400" b="1" dirty="0">
                <a:latin typeface="+mn-lt"/>
              </a:rPr>
              <a:t>	</a:t>
            </a:r>
            <a:r>
              <a:rPr lang="nl-NL" sz="2400" b="1" dirty="0" smtClean="0">
                <a:latin typeface="+mn-lt"/>
              </a:rPr>
              <a:t>             Strategie</a:t>
            </a:r>
            <a:r>
              <a:rPr lang="nl-NL" sz="2400" dirty="0" smtClean="0">
                <a:latin typeface="+mn-lt"/>
              </a:rPr>
              <a:t> </a:t>
            </a:r>
            <a:r>
              <a:rPr lang="nl-NL" sz="2400" dirty="0" smtClean="0">
                <a:latin typeface="+mn-lt"/>
                <a:sym typeface="Wingdings" panose="05000000000000000000" pitchFamily="2" charset="2"/>
              </a:rPr>
              <a:t></a:t>
            </a:r>
          </a:p>
          <a:p>
            <a:r>
              <a:rPr lang="nl-NL" sz="2400" dirty="0" smtClean="0">
                <a:latin typeface="+mn-lt"/>
                <a:sym typeface="Wingdings" panose="05000000000000000000" pitchFamily="2" charset="2"/>
              </a:rPr>
              <a:t>Gebruik maken van reeds bekende sequenties in het humane genoom</a:t>
            </a:r>
            <a:endParaRPr lang="nl-NL" sz="2400" dirty="0">
              <a:latin typeface="+mn-lt"/>
            </a:endParaRPr>
          </a:p>
        </p:txBody>
      </p:sp>
      <p:pic>
        <p:nvPicPr>
          <p:cNvPr id="88" name="Picture 6" descr="sequ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1614489"/>
            <a:ext cx="4105274" cy="5036176"/>
          </a:xfrm>
          <a:prstGeom prst="rect">
            <a:avLst/>
          </a:prstGeom>
          <a:noFill/>
        </p:spPr>
      </p:pic>
      <p:sp>
        <p:nvSpPr>
          <p:cNvPr id="89" name="Linkeraccolade 88"/>
          <p:cNvSpPr/>
          <p:nvPr/>
        </p:nvSpPr>
        <p:spPr>
          <a:xfrm>
            <a:off x="3886200" y="1704974"/>
            <a:ext cx="428625" cy="4695825"/>
          </a:xfrm>
          <a:prstGeom prst="leftBrace">
            <a:avLst>
              <a:gd name="adj1" fmla="val 52777"/>
              <a:gd name="adj2" fmla="val 532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934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98326" y="1606959"/>
            <a:ext cx="3567518" cy="4836044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>
              <a:buNone/>
            </a:pPr>
            <a:r>
              <a:rPr lang="en-US" altLang="nl-NL" sz="2400" dirty="0" smtClean="0"/>
              <a:t>Start 1998, </a:t>
            </a:r>
            <a:r>
              <a:rPr lang="en-US" altLang="nl-NL" sz="2400" dirty="0" err="1" smtClean="0"/>
              <a:t>ook</a:t>
            </a:r>
            <a:r>
              <a:rPr lang="en-US" altLang="nl-NL" sz="2400" dirty="0" smtClean="0"/>
              <a:t> Sanger sequencing</a:t>
            </a:r>
          </a:p>
          <a:p>
            <a:pPr eaLnBrk="1" hangingPunct="1"/>
            <a:endParaRPr lang="en-US" altLang="nl-NL" sz="2400" dirty="0"/>
          </a:p>
          <a:p>
            <a:pPr marL="0" indent="0" eaLnBrk="1" hangingPunct="1">
              <a:buNone/>
            </a:pPr>
            <a:r>
              <a:rPr lang="en-US" altLang="nl-NL" sz="2400" b="1" dirty="0" smtClean="0"/>
              <a:t>		</a:t>
            </a:r>
            <a:r>
              <a:rPr lang="en-US" altLang="nl-NL" sz="2400" b="1" dirty="0" err="1" smtClean="0"/>
              <a:t>Strategie</a:t>
            </a:r>
            <a:r>
              <a:rPr lang="en-US" altLang="nl-NL" sz="2400" b="1" dirty="0" smtClean="0"/>
              <a:t> </a:t>
            </a:r>
            <a:r>
              <a:rPr lang="en-US" altLang="nl-NL" sz="2400" b="1" dirty="0" smtClean="0">
                <a:sym typeface="Wingdings" panose="05000000000000000000" pitchFamily="2" charset="2"/>
              </a:rPr>
              <a:t></a:t>
            </a:r>
            <a:r>
              <a:rPr lang="en-US" altLang="nl-NL" sz="2400" b="1" dirty="0" smtClean="0"/>
              <a:t> </a:t>
            </a:r>
          </a:p>
          <a:p>
            <a:pPr marL="0" indent="0" eaLnBrk="1" hangingPunct="1">
              <a:buNone/>
            </a:pPr>
            <a:r>
              <a:rPr lang="en-US" altLang="nl-NL" sz="2400" u="sng" dirty="0" smtClean="0"/>
              <a:t>Shotgun sequencing </a:t>
            </a:r>
            <a:r>
              <a:rPr lang="en-US" altLang="nl-NL" sz="2400" dirty="0" smtClean="0"/>
              <a:t>van humane </a:t>
            </a:r>
            <a:r>
              <a:rPr lang="en-US" altLang="nl-NL" sz="2400" dirty="0" err="1" smtClean="0"/>
              <a:t>genoom</a:t>
            </a:r>
            <a:r>
              <a:rPr lang="en-US" altLang="nl-NL" sz="2400" dirty="0" smtClean="0"/>
              <a:t>, </a:t>
            </a:r>
            <a:r>
              <a:rPr lang="en-US" altLang="nl-NL" sz="2400" dirty="0" err="1" smtClean="0"/>
              <a:t>kloneren</a:t>
            </a:r>
            <a:r>
              <a:rPr lang="en-US" altLang="nl-NL" sz="2400" dirty="0" smtClean="0"/>
              <a:t> (Hs19) van </a:t>
            </a:r>
            <a:r>
              <a:rPr lang="en-US" altLang="nl-NL" sz="2400" dirty="0" err="1" smtClean="0"/>
              <a:t>willekeurige</a:t>
            </a:r>
            <a:r>
              <a:rPr lang="en-US" altLang="nl-NL" sz="2400" dirty="0" smtClean="0"/>
              <a:t> </a:t>
            </a:r>
            <a:r>
              <a:rPr lang="en-US" altLang="nl-NL" sz="2400" dirty="0" err="1" smtClean="0"/>
              <a:t>fragmenten</a:t>
            </a:r>
            <a:r>
              <a:rPr lang="en-US" altLang="nl-NL" sz="2400" dirty="0" smtClean="0"/>
              <a:t>. </a:t>
            </a:r>
          </a:p>
          <a:p>
            <a:pPr marL="0" indent="0" eaLnBrk="1" hangingPunct="1">
              <a:buNone/>
            </a:pPr>
            <a:r>
              <a:rPr lang="en-US" altLang="nl-NL" sz="2400" dirty="0" smtClean="0"/>
              <a:t>Nog steeds </a:t>
            </a:r>
            <a:r>
              <a:rPr lang="en-US" altLang="nl-NL" sz="2400" dirty="0" err="1" smtClean="0"/>
              <a:t>gebruikt</a:t>
            </a:r>
            <a:r>
              <a:rPr lang="en-US" altLang="nl-NL" sz="2400" dirty="0" smtClean="0"/>
              <a:t> tot </a:t>
            </a:r>
            <a:r>
              <a:rPr lang="en-US" altLang="nl-NL" sz="2400" dirty="0" err="1" smtClean="0"/>
              <a:t>stap</a:t>
            </a:r>
            <a:r>
              <a:rPr lang="en-US" altLang="nl-NL" sz="2400" dirty="0" smtClean="0"/>
              <a:t> 2 </a:t>
            </a:r>
            <a:r>
              <a:rPr lang="en-US" altLang="nl-NL" sz="2400" dirty="0" err="1" smtClean="0"/>
              <a:t>voor</a:t>
            </a:r>
            <a:r>
              <a:rPr lang="en-US" altLang="nl-NL" sz="2400" dirty="0" smtClean="0"/>
              <a:t> </a:t>
            </a:r>
            <a:r>
              <a:rPr lang="en-US" altLang="nl-NL" sz="2400" dirty="0" err="1" smtClean="0"/>
              <a:t>bv</a:t>
            </a:r>
            <a:r>
              <a:rPr lang="en-US" altLang="nl-NL" sz="2400" dirty="0" smtClean="0"/>
              <a:t>.</a:t>
            </a:r>
          </a:p>
          <a:p>
            <a:pPr>
              <a:buFont typeface="Calibri" panose="020F0502020204030204" pitchFamily="34" charset="0"/>
              <a:buChar char="−"/>
            </a:pPr>
            <a:r>
              <a:rPr lang="en-US" altLang="nl-NL" sz="2400" dirty="0" smtClean="0"/>
              <a:t>Metagenomics, </a:t>
            </a:r>
            <a:r>
              <a:rPr lang="en-US" altLang="nl-NL" sz="2400" dirty="0" err="1" smtClean="0"/>
              <a:t>analyse</a:t>
            </a:r>
            <a:r>
              <a:rPr lang="en-US" altLang="nl-NL" sz="2400" dirty="0" smtClean="0"/>
              <a:t> van het DNA van </a:t>
            </a:r>
            <a:r>
              <a:rPr lang="en-US" altLang="nl-NL" sz="2400" dirty="0" err="1" smtClean="0"/>
              <a:t>een</a:t>
            </a:r>
            <a:r>
              <a:rPr lang="en-US" altLang="nl-NL" sz="2400" dirty="0" smtClean="0"/>
              <a:t> hele community (</a:t>
            </a:r>
            <a:r>
              <a:rPr lang="en-US" altLang="nl-NL" sz="2400" dirty="0" err="1" smtClean="0"/>
              <a:t>o.a</a:t>
            </a:r>
            <a:r>
              <a:rPr lang="en-US" altLang="nl-NL" sz="2400" dirty="0" smtClean="0"/>
              <a:t>. Global ocean sequencing, human intestinal microbiome)</a:t>
            </a:r>
          </a:p>
        </p:txBody>
      </p:sp>
      <p:pic>
        <p:nvPicPr>
          <p:cNvPr id="13316" name="Picture 3" descr="craig 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540" y="307353"/>
            <a:ext cx="1005211" cy="1159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98326" y="197802"/>
            <a:ext cx="7886700" cy="9874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altLang="nl-NL" sz="3600" b="1" dirty="0" err="1" smtClean="0">
                <a:solidFill>
                  <a:srgbClr val="FF6600"/>
                </a:solidFill>
                <a:latin typeface="+mn-lt"/>
              </a:rPr>
              <a:t>Sequencen</a:t>
            </a:r>
            <a:r>
              <a:rPr lang="nl-NL" altLang="nl-NL" sz="3600" b="1" dirty="0" smtClean="0">
                <a:solidFill>
                  <a:srgbClr val="FF6600"/>
                </a:solidFill>
                <a:latin typeface="+mn-lt"/>
              </a:rPr>
              <a:t> van humane genoom – </a:t>
            </a:r>
            <a:br>
              <a:rPr lang="nl-NL" altLang="nl-NL" sz="3600" b="1" dirty="0" smtClean="0">
                <a:solidFill>
                  <a:srgbClr val="FF6600"/>
                </a:solidFill>
                <a:latin typeface="+mn-lt"/>
              </a:rPr>
            </a:br>
            <a:r>
              <a:rPr lang="nl-NL" altLang="nl-NL" sz="3600" b="1" dirty="0" err="1" smtClean="0">
                <a:solidFill>
                  <a:srgbClr val="FF6600"/>
                </a:solidFill>
                <a:latin typeface="+mn-lt"/>
              </a:rPr>
              <a:t>Craig</a:t>
            </a:r>
            <a:r>
              <a:rPr lang="nl-NL" altLang="nl-NL" sz="3600" b="1" dirty="0" smtClean="0">
                <a:solidFill>
                  <a:srgbClr val="FF6600"/>
                </a:solidFill>
                <a:latin typeface="+mn-lt"/>
              </a:rPr>
              <a:t> Venter (</a:t>
            </a:r>
            <a:r>
              <a:rPr lang="nl-NL" altLang="nl-NL" sz="3600" b="1" dirty="0" err="1" smtClean="0">
                <a:solidFill>
                  <a:srgbClr val="FF6600"/>
                </a:solidFill>
                <a:latin typeface="+mn-lt"/>
              </a:rPr>
              <a:t>Celera</a:t>
            </a:r>
            <a:r>
              <a:rPr lang="nl-NL" altLang="nl-NL" sz="3600" b="1" dirty="0" smtClean="0">
                <a:solidFill>
                  <a:srgbClr val="FF6600"/>
                </a:solidFill>
                <a:latin typeface="+mn-lt"/>
              </a:rPr>
              <a:t> </a:t>
            </a:r>
            <a:r>
              <a:rPr lang="nl-NL" altLang="nl-NL" sz="3600" b="1" dirty="0" err="1" smtClean="0">
                <a:solidFill>
                  <a:srgbClr val="FF6600"/>
                </a:solidFill>
                <a:latin typeface="+mn-lt"/>
              </a:rPr>
              <a:t>Genomics</a:t>
            </a:r>
            <a:r>
              <a:rPr lang="nl-NL" altLang="nl-NL" sz="3600" b="1" dirty="0" smtClean="0">
                <a:solidFill>
                  <a:srgbClr val="FF6600"/>
                </a:solidFill>
                <a:latin typeface="+mn-lt"/>
              </a:rPr>
              <a:t>)</a:t>
            </a:r>
          </a:p>
        </p:txBody>
      </p:sp>
      <p:pic>
        <p:nvPicPr>
          <p:cNvPr id="8" name="Picture 5" descr="ven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04160" y="1792770"/>
            <a:ext cx="4596966" cy="4865205"/>
          </a:xfrm>
          <a:prstGeom prst="rect">
            <a:avLst/>
          </a:prstGeom>
          <a:noFill/>
        </p:spPr>
      </p:pic>
      <p:sp>
        <p:nvSpPr>
          <p:cNvPr id="2" name="Linkeraccolade 1"/>
          <p:cNvSpPr/>
          <p:nvPr/>
        </p:nvSpPr>
        <p:spPr>
          <a:xfrm>
            <a:off x="3865844" y="1681316"/>
            <a:ext cx="538316" cy="5036574"/>
          </a:xfrm>
          <a:prstGeom prst="leftBrace">
            <a:avLst>
              <a:gd name="adj1" fmla="val 8333"/>
              <a:gd name="adj2" fmla="val 205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562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775" y="266700"/>
            <a:ext cx="6705600" cy="113655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6600"/>
                </a:solidFill>
                <a:latin typeface="+mn-lt"/>
              </a:rPr>
              <a:t>Metagenomics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05174" y="1616075"/>
            <a:ext cx="5838826" cy="208577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 smtClean="0"/>
              <a:t>Sequencen</a:t>
            </a:r>
            <a:r>
              <a:rPr lang="en-US" sz="2400" dirty="0" smtClean="0"/>
              <a:t> van DNA van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groep</a:t>
            </a:r>
            <a:r>
              <a:rPr lang="en-US" sz="2400" dirty="0" smtClean="0"/>
              <a:t> </a:t>
            </a:r>
            <a:r>
              <a:rPr lang="en-US" sz="2400" dirty="0" err="1" smtClean="0"/>
              <a:t>organismen</a:t>
            </a:r>
            <a:r>
              <a:rPr lang="en-US" sz="2400" dirty="0" smtClean="0"/>
              <a:t> </a:t>
            </a:r>
            <a:r>
              <a:rPr lang="en-US" sz="2400" dirty="0" err="1" smtClean="0"/>
              <a:t>uit</a:t>
            </a:r>
            <a:r>
              <a:rPr lang="en-US" sz="2400" dirty="0" smtClean="0"/>
              <a:t> </a:t>
            </a:r>
            <a:r>
              <a:rPr lang="en-US" sz="2400" dirty="0" err="1" smtClean="0"/>
              <a:t>één</a:t>
            </a:r>
            <a:r>
              <a:rPr lang="en-US" sz="2400" dirty="0" smtClean="0"/>
              <a:t> </a:t>
            </a:r>
            <a:r>
              <a:rPr lang="en-US" sz="2400" dirty="0" err="1" smtClean="0"/>
              <a:t>omgeving</a:t>
            </a:r>
            <a:r>
              <a:rPr lang="en-US" sz="2400" dirty="0" smtClean="0"/>
              <a:t> / milieu</a:t>
            </a:r>
          </a:p>
          <a:p>
            <a:r>
              <a:rPr lang="en-US" sz="2400" dirty="0" err="1" smtClean="0"/>
              <a:t>Bv</a:t>
            </a:r>
            <a:r>
              <a:rPr lang="en-US" sz="2400" dirty="0" smtClean="0"/>
              <a:t>: Global ocean Sampling (</a:t>
            </a:r>
            <a:r>
              <a:rPr lang="en-US" sz="2400" dirty="0" err="1" smtClean="0"/>
              <a:t>ook</a:t>
            </a:r>
            <a:r>
              <a:rPr lang="en-US" sz="2400" dirty="0" smtClean="0"/>
              <a:t> Craig Venter), </a:t>
            </a:r>
            <a:r>
              <a:rPr lang="en-US" sz="2400" dirty="0" err="1" smtClean="0"/>
              <a:t>bacteriën</a:t>
            </a:r>
            <a:r>
              <a:rPr lang="en-US" sz="2400" dirty="0" smtClean="0"/>
              <a:t> in </a:t>
            </a:r>
            <a:r>
              <a:rPr lang="en-US" sz="2400" dirty="0" err="1" smtClean="0"/>
              <a:t>verontreinigd</a:t>
            </a:r>
            <a:r>
              <a:rPr lang="en-US" sz="2400" dirty="0" smtClean="0"/>
              <a:t> water, </a:t>
            </a:r>
            <a:r>
              <a:rPr lang="en-US" sz="2400" dirty="0" err="1" smtClean="0"/>
              <a:t>darmflora</a:t>
            </a:r>
            <a:r>
              <a:rPr lang="en-US" sz="2400" dirty="0" smtClean="0"/>
              <a:t> of </a:t>
            </a:r>
            <a:r>
              <a:rPr lang="en-US" sz="2400" dirty="0" err="1" smtClean="0"/>
              <a:t>tandplak</a:t>
            </a:r>
            <a:r>
              <a:rPr lang="en-US" sz="2400" dirty="0" smtClean="0"/>
              <a:t>!</a:t>
            </a:r>
            <a:endParaRPr lang="nl-NL" dirty="0"/>
          </a:p>
        </p:txBody>
      </p:sp>
      <p:pic>
        <p:nvPicPr>
          <p:cNvPr id="2050" name="Picture 2" descr="https://upload.wikimedia.org/wikipedia/commons/b/b8/Iron_hydroxide_precipitate_in_stre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42" y="1616075"/>
            <a:ext cx="2533605" cy="384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832" y="4011561"/>
            <a:ext cx="2423652" cy="242365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269" y="4605836"/>
            <a:ext cx="2505997" cy="1829377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6622024" y="6435213"/>
            <a:ext cx="17919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000" dirty="0" smtClean="0"/>
              <a:t>www.ledownsdentistry.com</a:t>
            </a:r>
            <a:endParaRPr lang="nl-NL" sz="1000" dirty="0"/>
          </a:p>
        </p:txBody>
      </p:sp>
      <p:sp>
        <p:nvSpPr>
          <p:cNvPr id="8" name="Rechthoek 7"/>
          <p:cNvSpPr/>
          <p:nvPr/>
        </p:nvSpPr>
        <p:spPr>
          <a:xfrm>
            <a:off x="2619375" y="643521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000" dirty="0" smtClean="0"/>
              <a:t>www.sci-news.com/biology/gut-microbiota-manipulate-our-minds-05956</a:t>
            </a:r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10129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4DF52CD1518440A9410417543192CF" ma:contentTypeVersion="13" ma:contentTypeDescription="Een nieuw document maken." ma:contentTypeScope="" ma:versionID="6623810828cf40610afd7850fef94593">
  <xsd:schema xmlns:xsd="http://www.w3.org/2001/XMLSchema" xmlns:xs="http://www.w3.org/2001/XMLSchema" xmlns:p="http://schemas.microsoft.com/office/2006/metadata/properties" xmlns:ns3="d665bda0-32f6-4388-bc96-c7f43a2006b3" xmlns:ns4="41d31240-3f9b-4160-aa9d-7e114304e6cc" targetNamespace="http://schemas.microsoft.com/office/2006/metadata/properties" ma:root="true" ma:fieldsID="d13282a2caa9bf1d53a00b792cf11d15" ns3:_="" ns4:_="">
    <xsd:import namespace="d665bda0-32f6-4388-bc96-c7f43a2006b3"/>
    <xsd:import namespace="41d31240-3f9b-4160-aa9d-7e114304e6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5bda0-32f6-4388-bc96-c7f43a2006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d31240-3f9b-4160-aa9d-7e114304e6c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int-hash delen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40123F-0E45-408A-BA77-8393C201FA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65bda0-32f6-4388-bc96-c7f43a2006b3"/>
    <ds:schemaRef ds:uri="41d31240-3f9b-4160-aa9d-7e114304e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0F91A0-2AE1-45B3-89A1-133328201EE8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1d31240-3f9b-4160-aa9d-7e114304e6cc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d665bda0-32f6-4388-bc96-c7f43a2006b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925053A-2491-4100-A9C3-A4EC0E1BAE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6045</TotalTime>
  <Words>3175</Words>
  <Application>Microsoft Office PowerPoint</Application>
  <PresentationFormat>Diavoorstelling (4:3)</PresentationFormat>
  <Paragraphs>475</Paragraphs>
  <Slides>44</Slides>
  <Notes>32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44</vt:i4>
      </vt:variant>
    </vt:vector>
  </HeadingPairs>
  <TitlesOfParts>
    <vt:vector size="52" baseType="lpstr">
      <vt:lpstr>ＭＳ Ｐゴシック</vt:lpstr>
      <vt:lpstr>Arial</vt:lpstr>
      <vt:lpstr>Calibri</vt:lpstr>
      <vt:lpstr>Calibri Light</vt:lpstr>
      <vt:lpstr>Times New Roman</vt:lpstr>
      <vt:lpstr>Wingdings</vt:lpstr>
      <vt:lpstr>Wingdings 2</vt:lpstr>
      <vt:lpstr>Kantoorthema</vt:lpstr>
      <vt:lpstr>Biologie 3 – les 10  H20 – The evolution of Genomes – deel 1</vt:lpstr>
      <vt:lpstr>Lesmateriaal</vt:lpstr>
      <vt:lpstr>Leerdoelen hoofdstuk 20</vt:lpstr>
      <vt:lpstr>Hs 20: The evolution of genomes</vt:lpstr>
      <vt:lpstr>Sequencen van humane genoom </vt:lpstr>
      <vt:lpstr>Snelheid DNA sequencing</vt:lpstr>
      <vt:lpstr>PowerPoint-presentatie</vt:lpstr>
      <vt:lpstr>PowerPoint-presentatie</vt:lpstr>
      <vt:lpstr>Metagenomics</vt:lpstr>
      <vt:lpstr>Wat is het humane genoom?</vt:lpstr>
      <vt:lpstr>Informatie is verzameld:        Nu nog begrijpen</vt:lpstr>
      <vt:lpstr>PowerPoint-presentatie</vt:lpstr>
      <vt:lpstr>20.2 Scientists use Bioinformatics to analyze genomes and their functions</vt:lpstr>
      <vt:lpstr>NCBI</vt:lpstr>
      <vt:lpstr>PowerPoint-presentatie</vt:lpstr>
      <vt:lpstr>PowerPoint-presentatie</vt:lpstr>
      <vt:lpstr>PowerPoint-presentatie</vt:lpstr>
      <vt:lpstr>Systems biology</vt:lpstr>
      <vt:lpstr>Systems biology –  bv. Global protein interaction map</vt:lpstr>
      <vt:lpstr>Bv. Cancer Genome Atlas    DNA microarray data gebruikt voor gen expressie analyse bij kanker</vt:lpstr>
      <vt:lpstr>Genomics – Ethische aspecten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Multigen families - identieke genen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Biologie 3 – les 2</dc:title>
  <dc:creator>PETER BUMA</dc:creator>
  <cp:lastModifiedBy>Pool WA, Wietske</cp:lastModifiedBy>
  <cp:revision>354</cp:revision>
  <dcterms:created xsi:type="dcterms:W3CDTF">2019-01-24T11:02:25Z</dcterms:created>
  <dcterms:modified xsi:type="dcterms:W3CDTF">2021-03-18T13:03:45Z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0x010100FD4DF52CD1518440A9410417543192CF</vt:lpwstr>
  </property>
</Properties>
</file>